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diagrams/data1.xml" ContentType="application/vnd.openxmlformats-officedocument.drawingml.diagramData+xml"/>
  <Override PartName="/ppt/presentation.xml" ContentType="application/vnd.openxmlformats-officedocument.presentationml.presentation.main+xml"/>
  <Override PartName="/ppt/slides/slide22.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2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20.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Layouts/slideLayout12.xml" ContentType="application/vnd.openxmlformats-officedocument.presentationml.slideLayout+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8.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slideLayouts/slideLayout2.xml" ContentType="application/vnd.openxmlformats-officedocument.presentationml.slideLayout+xml"/>
  <Override PartName="/ppt/notesSlides/notesSlide1.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charts/chart1.xml" ContentType="application/vnd.openxmlformats-officedocument.drawingml.chart+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2.xml" ContentType="application/vnd.openxmlformats-officedocument.theme+xml"/>
  <Override PartName="/ppt/theme/theme3.xml" ContentType="application/vnd.openxmlformats-officedocument.theme+xml"/>
  <Override PartName="/ppt/handoutMasters/handoutMaster1.xml" ContentType="application/vnd.openxmlformats-officedocument.presentationml.handoutMaster+xml"/>
  <Override PartName="/ppt/charts/chart2.xml" ContentType="application/vnd.openxmlformats-officedocument.drawingml.chart+xml"/>
  <Override PartName="/ppt/theme/themeOverride1.xml" ContentType="application/vnd.openxmlformats-officedocument.themeOverrid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90164" r:id="rId1"/>
  </p:sldMasterIdLst>
  <p:notesMasterIdLst>
    <p:notesMasterId r:id="rId36"/>
  </p:notesMasterIdLst>
  <p:handoutMasterIdLst>
    <p:handoutMasterId r:id="rId37"/>
  </p:handoutMasterIdLst>
  <p:sldIdLst>
    <p:sldId id="2020" r:id="rId2"/>
    <p:sldId id="2042" r:id="rId3"/>
    <p:sldId id="2015" r:id="rId4"/>
    <p:sldId id="1958" r:id="rId5"/>
    <p:sldId id="1963" r:id="rId6"/>
    <p:sldId id="2048" r:id="rId7"/>
    <p:sldId id="2049" r:id="rId8"/>
    <p:sldId id="2009" r:id="rId9"/>
    <p:sldId id="2010" r:id="rId10"/>
    <p:sldId id="1965" r:id="rId11"/>
    <p:sldId id="2050" r:id="rId12"/>
    <p:sldId id="2045" r:id="rId13"/>
    <p:sldId id="2062" r:id="rId14"/>
    <p:sldId id="2052" r:id="rId15"/>
    <p:sldId id="2065" r:id="rId16"/>
    <p:sldId id="2066" r:id="rId17"/>
    <p:sldId id="2067" r:id="rId18"/>
    <p:sldId id="2068" r:id="rId19"/>
    <p:sldId id="1968" r:id="rId20"/>
    <p:sldId id="2023" r:id="rId21"/>
    <p:sldId id="2055" r:id="rId22"/>
    <p:sldId id="2054" r:id="rId23"/>
    <p:sldId id="2053" r:id="rId24"/>
    <p:sldId id="1969" r:id="rId25"/>
    <p:sldId id="2056" r:id="rId26"/>
    <p:sldId id="2057" r:id="rId27"/>
    <p:sldId id="1970" r:id="rId28"/>
    <p:sldId id="2059" r:id="rId29"/>
    <p:sldId id="2063" r:id="rId30"/>
    <p:sldId id="1971" r:id="rId31"/>
    <p:sldId id="2044" r:id="rId32"/>
    <p:sldId id="2064" r:id="rId33"/>
    <p:sldId id="2011" r:id="rId34"/>
    <p:sldId id="2008" r:id="rId35"/>
  </p:sldIdLst>
  <p:sldSz cx="9144000" cy="6858000" type="screen4x3"/>
  <p:notesSz cx="6797675" cy="9926638"/>
  <p:defaultTextStyle>
    <a:defPPr>
      <a:defRPr lang="tr-T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0E16"/>
    <a:srgbClr val="4CE653"/>
    <a:srgbClr val="82C6F0"/>
    <a:srgbClr val="00B0F0"/>
    <a:srgbClr val="FFFFFF"/>
    <a:srgbClr val="31C5E3"/>
    <a:srgbClr val="02AE48"/>
    <a:srgbClr val="4AABC6"/>
    <a:srgbClr val="209B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Orta Stil 4 - Vurgu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Orta Stil 2 - Vurgu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69" autoAdjust="0"/>
    <p:restoredTop sz="90935" autoAdjust="0"/>
  </p:normalViewPr>
  <p:slideViewPr>
    <p:cSldViewPr>
      <p:cViewPr varScale="1">
        <p:scale>
          <a:sx n="83" d="100"/>
          <a:sy n="83" d="100"/>
        </p:scale>
        <p:origin x="-156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ustomXml" Target="../customXml/item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seda.senturk\Desktop\Yeni%20Microsoft%20Excel%20&#199;al&#305;&#351;ma%20Sayfas&#305;%20(2).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seda.senturk\Desktop\Yeni%20Microsoft%20Excel%20&#199;al&#305;&#351;ma%20Sayfas&#305;%20(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tr-TR"/>
              <a:t>2011</a:t>
            </a:r>
            <a:r>
              <a:rPr lang="tr-TR" baseline="0"/>
              <a:t> Nüfus Konut Araştırması</a:t>
            </a:r>
            <a:endParaRPr lang="tr-TR"/>
          </a:p>
        </c:rich>
      </c:tx>
      <c:layout/>
      <c:overlay val="0"/>
      <c:spPr>
        <a:noFill/>
        <a:ln>
          <a:noFill/>
        </a:ln>
        <a:effectLst/>
      </c:spPr>
    </c:title>
    <c:autoTitleDeleted val="0"/>
    <c:plotArea>
      <c:layout/>
      <c:barChart>
        <c:barDir val="col"/>
        <c:grouping val="clustered"/>
        <c:varyColors val="0"/>
        <c:ser>
          <c:idx val="0"/>
          <c:order val="0"/>
          <c:spPr>
            <a:solidFill>
              <a:schemeClr val="accent1"/>
            </a:solidFill>
            <a:ln>
              <a:noFill/>
            </a:ln>
            <a:effectLst/>
          </c:spPr>
          <c:invertIfNegative val="0"/>
          <c:dLbls>
            <c:dLbl>
              <c:idx val="0"/>
              <c:layout/>
              <c:tx>
                <c:rich>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r>
                      <a:rPr lang="en-US" sz="1400" b="1"/>
                      <a:t>%3,3</a:t>
                    </a:r>
                  </a:p>
                </c:rich>
              </c:tx>
              <c:spPr>
                <a:noFill/>
                <a:ln>
                  <a:noFill/>
                </a:ln>
                <a:effectLst/>
              </c:spP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7E78-4C70-B6DF-6A703B748F8B}"/>
                </c:ext>
              </c:extLst>
            </c:dLbl>
            <c:dLbl>
              <c:idx val="1"/>
              <c:layout/>
              <c:tx>
                <c:rich>
                  <a:bodyPr/>
                  <a:lstStyle/>
                  <a:p>
                    <a:r>
                      <a:rPr lang="en-US" sz="1400" b="1"/>
                      <a:t>%1,4</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7E78-4C70-B6DF-6A703B748F8B}"/>
                </c:ext>
              </c:extLst>
            </c:dLbl>
            <c:dLbl>
              <c:idx val="2"/>
              <c:layout/>
              <c:tx>
                <c:rich>
                  <a:bodyPr/>
                  <a:lstStyle/>
                  <a:p>
                    <a:r>
                      <a:rPr lang="en-US" sz="1400" b="1"/>
                      <a:t>%1,1</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7E78-4C70-B6DF-6A703B748F8B}"/>
                </c:ext>
              </c:extLst>
            </c:dLbl>
            <c:dLbl>
              <c:idx val="3"/>
              <c:layout>
                <c:manualLayout>
                  <c:x val="-2.1331058020477816E-3"/>
                  <c:y val="-8.4875562720133283E-17"/>
                </c:manualLayout>
              </c:layout>
              <c:tx>
                <c:rich>
                  <a:bodyPr/>
                  <a:lstStyle/>
                  <a:p>
                    <a:r>
                      <a:rPr lang="en-US" sz="1400" b="1"/>
                      <a:t>%0,7</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7E78-4C70-B6DF-6A703B748F8B}"/>
                </c:ext>
              </c:extLst>
            </c:dLbl>
            <c:dLbl>
              <c:idx val="4"/>
              <c:layout>
                <c:manualLayout>
                  <c:x val="-6.3993174061433445E-3"/>
                  <c:y val="0"/>
                </c:manualLayout>
              </c:layout>
              <c:tx>
                <c:rich>
                  <a:bodyPr/>
                  <a:lstStyle/>
                  <a:p>
                    <a:r>
                      <a:rPr lang="en-US" sz="1400" b="1"/>
                      <a:t>%2</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7E78-4C70-B6DF-6A703B748F8B}"/>
                </c:ext>
              </c:extLst>
            </c:dLbl>
            <c:dLbl>
              <c:idx val="5"/>
              <c:layout/>
              <c:tx>
                <c:rich>
                  <a:bodyPr/>
                  <a:lstStyle/>
                  <a:p>
                    <a:r>
                      <a:rPr lang="en-US" sz="1400" b="1"/>
                      <a:t>%4,1</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7E78-4C70-B6DF-6A703B748F8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r-T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Sayfa2!$A$2:$A$7</c:f>
              <c:strCache>
                <c:ptCount val="6"/>
                <c:pt idx="0">
                  <c:v>Yürümede, Merdiven çıkıp inmede sorun yaşayanlar</c:v>
                </c:pt>
                <c:pt idx="1">
                  <c:v>Görmede zorluk yaşayanlar</c:v>
                </c:pt>
                <c:pt idx="2">
                  <c:v>Duymada zorluk yaşayanlar
</c:v>
                </c:pt>
                <c:pt idx="3">
                  <c:v>Konuşmada zorluk yaşayanlar</c:v>
                </c:pt>
                <c:pt idx="4">
                  <c:v>Yaşıtlarına göre öğrenmede zorluk yaşayanlar
</c:v>
                </c:pt>
                <c:pt idx="5">
                  <c:v>Taşımada/tutmada zorluk yaşayanlar</c:v>
                </c:pt>
              </c:strCache>
            </c:strRef>
          </c:cat>
          <c:val>
            <c:numRef>
              <c:f>Sayfa2!$B$2:$B$7</c:f>
              <c:numCache>
                <c:formatCode>#,##0</c:formatCode>
                <c:ptCount val="6"/>
                <c:pt idx="0">
                  <c:v>2313000</c:v>
                </c:pt>
                <c:pt idx="1">
                  <c:v>1139000</c:v>
                </c:pt>
                <c:pt idx="2">
                  <c:v>836000</c:v>
                </c:pt>
                <c:pt idx="3">
                  <c:v>507000</c:v>
                </c:pt>
                <c:pt idx="4">
                  <c:v>1412000</c:v>
                </c:pt>
                <c:pt idx="5">
                  <c:v>2923000</c:v>
                </c:pt>
              </c:numCache>
            </c:numRef>
          </c:val>
          <c:extLst xmlns:c16r2="http://schemas.microsoft.com/office/drawing/2015/06/chart">
            <c:ext xmlns:c16="http://schemas.microsoft.com/office/drawing/2014/chart" uri="{C3380CC4-5D6E-409C-BE32-E72D297353CC}">
              <c16:uniqueId val="{00000000-75B7-46B7-94B4-5760605CAD84}"/>
            </c:ext>
          </c:extLst>
        </c:ser>
        <c:dLbls>
          <c:showLegendKey val="0"/>
          <c:showVal val="0"/>
          <c:showCatName val="0"/>
          <c:showSerName val="0"/>
          <c:showPercent val="0"/>
          <c:showBubbleSize val="0"/>
        </c:dLbls>
        <c:gapWidth val="219"/>
        <c:overlap val="-27"/>
        <c:axId val="65945984"/>
        <c:axId val="65948288"/>
      </c:barChart>
      <c:catAx>
        <c:axId val="659459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65948288"/>
        <c:crosses val="autoZero"/>
        <c:auto val="1"/>
        <c:lblAlgn val="ctr"/>
        <c:lblOffset val="100"/>
        <c:noMultiLvlLbl val="0"/>
      </c:catAx>
      <c:valAx>
        <c:axId val="6594828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65945984"/>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tr-T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tr-TR" sz="1600" b="1" dirty="0"/>
              <a:t>Yıllar İtibariyle İstihdam Edilen Engelli Sayısı</a:t>
            </a:r>
          </a:p>
        </c:rich>
      </c:tx>
      <c:layout/>
      <c:overlay val="0"/>
      <c:spPr>
        <a:noFill/>
        <a:ln>
          <a:noFill/>
        </a:ln>
        <a:effectLst/>
      </c:spPr>
    </c:title>
    <c:autoTitleDeleted val="0"/>
    <c:plotArea>
      <c:layout/>
      <c:lineChart>
        <c:grouping val="standard"/>
        <c:varyColors val="0"/>
        <c:ser>
          <c:idx val="0"/>
          <c:order val="0"/>
          <c:tx>
            <c:strRef>
              <c:f>Sayfa1!$B$1</c:f>
              <c:strCache>
                <c:ptCount val="1"/>
                <c:pt idx="0">
                  <c:v>Engelli işçi sayısı</c:v>
                </c:pt>
              </c:strCache>
            </c:strRef>
          </c:tx>
          <c:spPr>
            <a:ln w="28575" cap="rnd">
              <a:solidFill>
                <a:srgbClr val="FF0000"/>
              </a:solidFill>
              <a:round/>
            </a:ln>
            <a:effectLst/>
          </c:spPr>
          <c:marker>
            <c:symbol val="none"/>
          </c:marker>
          <c:dLbls>
            <c:dLbl>
              <c:idx val="16"/>
              <c:spPr>
                <a:noFill/>
                <a:ln>
                  <a:noFill/>
                </a:ln>
                <a:effectLst/>
              </c:spPr>
              <c:txPr>
                <a:bodyPr rot="0" spcFirstLastPara="1" vertOverflow="ellipsis" vert="horz" wrap="square" lIns="38100" tIns="19050" rIns="38100" bIns="19050" anchor="ctr" anchorCtr="1">
                  <a:noAutofit/>
                </a:bodyPr>
                <a:lstStyle/>
                <a:p>
                  <a:pPr>
                    <a:defRPr sz="900" b="1" i="0" u="none" strike="noStrike" kern="1200" baseline="0">
                      <a:solidFill>
                        <a:schemeClr val="tx1">
                          <a:lumMod val="75000"/>
                          <a:lumOff val="25000"/>
                        </a:schemeClr>
                      </a:solidFill>
                      <a:latin typeface="+mn-lt"/>
                      <a:ea typeface="+mn-ea"/>
                      <a:cs typeface="+mn-cs"/>
                    </a:defRPr>
                  </a:pPr>
                  <a:endParaRPr lang="tr-TR"/>
                </a:p>
              </c:txPr>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tr-T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Sayfa1!$A$2:$A$18</c:f>
              <c:numCache>
                <c:formatCode>General</c:formatCode>
                <c:ptCount val="17"/>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numCache>
            </c:numRef>
          </c:cat>
          <c:val>
            <c:numRef>
              <c:f>Sayfa1!$B$2:$B$18</c:f>
              <c:numCache>
                <c:formatCode>General</c:formatCode>
                <c:ptCount val="17"/>
                <c:pt idx="0">
                  <c:v>45621</c:v>
                </c:pt>
                <c:pt idx="1">
                  <c:v>46514</c:v>
                </c:pt>
                <c:pt idx="2">
                  <c:v>54215</c:v>
                </c:pt>
                <c:pt idx="3">
                  <c:v>63093</c:v>
                </c:pt>
                <c:pt idx="4">
                  <c:v>69174</c:v>
                </c:pt>
                <c:pt idx="5">
                  <c:v>62705</c:v>
                </c:pt>
                <c:pt idx="6">
                  <c:v>66363</c:v>
                </c:pt>
                <c:pt idx="7">
                  <c:v>71529</c:v>
                </c:pt>
                <c:pt idx="8">
                  <c:v>78962</c:v>
                </c:pt>
                <c:pt idx="9">
                  <c:v>83435</c:v>
                </c:pt>
                <c:pt idx="10">
                  <c:v>89905</c:v>
                </c:pt>
                <c:pt idx="11">
                  <c:v>92238</c:v>
                </c:pt>
                <c:pt idx="12">
                  <c:v>95128</c:v>
                </c:pt>
                <c:pt idx="13">
                  <c:v>95066</c:v>
                </c:pt>
                <c:pt idx="14">
                  <c:v>103235</c:v>
                </c:pt>
                <c:pt idx="15">
                  <c:v>106988</c:v>
                </c:pt>
                <c:pt idx="16">
                  <c:v>111463</c:v>
                </c:pt>
              </c:numCache>
            </c:numRef>
          </c:val>
          <c:smooth val="0"/>
          <c:extLst xmlns:c16r2="http://schemas.microsoft.com/office/drawing/2015/06/chart">
            <c:ext xmlns:c16="http://schemas.microsoft.com/office/drawing/2014/chart" uri="{C3380CC4-5D6E-409C-BE32-E72D297353CC}">
              <c16:uniqueId val="{00000001-FA72-4FDA-9B25-155315855A82}"/>
            </c:ext>
          </c:extLst>
        </c:ser>
        <c:ser>
          <c:idx val="1"/>
          <c:order val="1"/>
          <c:tx>
            <c:strRef>
              <c:f>Sayfa1!$C$1</c:f>
              <c:strCache>
                <c:ptCount val="1"/>
                <c:pt idx="0">
                  <c:v>Engelli Memur Sayısı</c:v>
                </c:pt>
              </c:strCache>
            </c:strRef>
          </c:tx>
          <c:spPr>
            <a:ln w="28575" cap="rnd">
              <a:solidFill>
                <a:srgbClr val="0070C0"/>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tr-T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Sayfa1!$A$2:$A$18</c:f>
              <c:numCache>
                <c:formatCode>General</c:formatCode>
                <c:ptCount val="17"/>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numCache>
            </c:numRef>
          </c:cat>
          <c:val>
            <c:numRef>
              <c:f>Sayfa1!$C$2:$C$18</c:f>
              <c:numCache>
                <c:formatCode>General</c:formatCode>
                <c:ptCount val="17"/>
                <c:pt idx="0">
                  <c:v>5777</c:v>
                </c:pt>
                <c:pt idx="1">
                  <c:v>6728</c:v>
                </c:pt>
                <c:pt idx="2">
                  <c:v>8717</c:v>
                </c:pt>
                <c:pt idx="3">
                  <c:v>8717</c:v>
                </c:pt>
                <c:pt idx="4">
                  <c:v>8915</c:v>
                </c:pt>
                <c:pt idx="5">
                  <c:v>9193</c:v>
                </c:pt>
                <c:pt idx="6">
                  <c:v>9966</c:v>
                </c:pt>
                <c:pt idx="7">
                  <c:v>10357</c:v>
                </c:pt>
                <c:pt idx="8">
                  <c:v>18187</c:v>
                </c:pt>
                <c:pt idx="9">
                  <c:v>20829</c:v>
                </c:pt>
                <c:pt idx="10">
                  <c:v>27314</c:v>
                </c:pt>
                <c:pt idx="11">
                  <c:v>32787</c:v>
                </c:pt>
                <c:pt idx="12">
                  <c:v>34078</c:v>
                </c:pt>
                <c:pt idx="13">
                  <c:v>40656</c:v>
                </c:pt>
                <c:pt idx="14">
                  <c:v>48134</c:v>
                </c:pt>
                <c:pt idx="15">
                  <c:v>49873</c:v>
                </c:pt>
                <c:pt idx="16">
                  <c:v>50317</c:v>
                </c:pt>
              </c:numCache>
            </c:numRef>
          </c:val>
          <c:smooth val="0"/>
          <c:extLst xmlns:c16r2="http://schemas.microsoft.com/office/drawing/2015/06/chart">
            <c:ext xmlns:c16="http://schemas.microsoft.com/office/drawing/2014/chart" uri="{C3380CC4-5D6E-409C-BE32-E72D297353CC}">
              <c16:uniqueId val="{00000002-FA72-4FDA-9B25-155315855A82}"/>
            </c:ext>
          </c:extLst>
        </c:ser>
        <c:dLbls>
          <c:showLegendKey val="0"/>
          <c:showVal val="0"/>
          <c:showCatName val="0"/>
          <c:showSerName val="0"/>
          <c:showPercent val="0"/>
          <c:showBubbleSize val="0"/>
        </c:dLbls>
        <c:marker val="1"/>
        <c:smooth val="0"/>
        <c:axId val="94401280"/>
        <c:axId val="94402816"/>
      </c:lineChart>
      <c:catAx>
        <c:axId val="944012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94402816"/>
        <c:crosses val="autoZero"/>
        <c:auto val="1"/>
        <c:lblAlgn val="ctr"/>
        <c:lblOffset val="100"/>
        <c:noMultiLvlLbl val="0"/>
      </c:catAx>
      <c:valAx>
        <c:axId val="944028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94401280"/>
        <c:crosses val="autoZero"/>
        <c:crossBetween val="between"/>
      </c:valAx>
      <c:spPr>
        <a:noFill/>
        <a:ln>
          <a:noFill/>
        </a:ln>
        <a:effectLst/>
      </c:spPr>
    </c:plotArea>
    <c:legend>
      <c:legendPos val="b"/>
      <c:layout/>
      <c:overlay val="0"/>
      <c:spPr>
        <a:noFill/>
        <a:ln>
          <a:solidFill>
            <a:srgbClr val="FF0000"/>
          </a:solid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legend>
    <c:plotVisOnly val="1"/>
    <c:dispBlanksAs val="gap"/>
    <c:showDLblsOverMax val="0"/>
  </c:chart>
  <c:spPr>
    <a:noFill/>
    <a:ln>
      <a:noFill/>
    </a:ln>
    <a:effectLst/>
  </c:spPr>
  <c:txPr>
    <a:bodyPr/>
    <a:lstStyle/>
    <a:p>
      <a:pPr>
        <a:defRPr/>
      </a:pPr>
      <a:endParaRPr lang="tr-TR"/>
    </a:p>
  </c:txPr>
  <c:externalData r:id="rId1">
    <c:autoUpdate val="0"/>
  </c:externalData>
</c:chartSpace>
</file>

<file path=ppt/diagrams/_rels/data1.xml.rels><?xml version="1.0" encoding="UTF-8" standalone="yes"?>
<Relationships xmlns="http://schemas.openxmlformats.org/package/2006/relationships"><Relationship Id="rId1" Type="http://schemas.openxmlformats.org/officeDocument/2006/relationships/image" Target="../media/image9.png"/></Relationships>
</file>

<file path=ppt/diagrams/_rels/drawing1.xml.rels><?xml version="1.0" encoding="UTF-8" standalone="yes"?>
<Relationships xmlns="http://schemas.openxmlformats.org/package/2006/relationships"><Relationship Id="rId1" Type="http://schemas.openxmlformats.org/officeDocument/2006/relationships/image" Target="../media/image9.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ACC83C-A84D-460F-A15F-B7CE3217C947}" type="doc">
      <dgm:prSet loTypeId="urn:microsoft.com/office/officeart/2005/8/layout/vList3" loCatId="list" qsTypeId="urn:microsoft.com/office/officeart/2005/8/quickstyle/3d1" qsCatId="3D" csTypeId="urn:microsoft.com/office/officeart/2005/8/colors/colorful1" csCatId="colorful" phldr="1"/>
      <dgm:spPr/>
      <dgm:t>
        <a:bodyPr/>
        <a:lstStyle/>
        <a:p>
          <a:endParaRPr lang="tr-TR"/>
        </a:p>
      </dgm:t>
    </dgm:pt>
    <dgm:pt modelId="{476CF44B-27DD-4CFC-BF38-345DC4D49172}">
      <dgm:prSet/>
      <dgm:spPr>
        <a:effectLst>
          <a:outerShdw blurRad="76200" dist="12700" dir="8100000" sy="-23000" kx="800400" algn="br" rotWithShape="0">
            <a:prstClr val="black">
              <a:alpha val="20000"/>
            </a:prstClr>
          </a:outerShdw>
        </a:effectLst>
      </dgm:spPr>
      <dgm:t>
        <a:bodyPr/>
        <a:lstStyle/>
        <a:p>
          <a:pPr rtl="0"/>
          <a:r>
            <a:rPr lang="tr-TR" dirty="0" smtClean="0"/>
            <a:t>İmza, Onay</a:t>
          </a:r>
          <a:endParaRPr lang="tr-TR" dirty="0"/>
        </a:p>
      </dgm:t>
    </dgm:pt>
    <dgm:pt modelId="{09B4BB4C-C36D-4351-819B-9D1581EFECAC}" type="parTrans" cxnId="{1E941EDB-0838-4A4E-92F3-700D8118EA47}">
      <dgm:prSet/>
      <dgm:spPr/>
      <dgm:t>
        <a:bodyPr/>
        <a:lstStyle/>
        <a:p>
          <a:endParaRPr lang="tr-TR"/>
        </a:p>
      </dgm:t>
    </dgm:pt>
    <dgm:pt modelId="{F24BE15E-D74F-4140-9CDF-671BAF04759B}" type="sibTrans" cxnId="{1E941EDB-0838-4A4E-92F3-700D8118EA47}">
      <dgm:prSet/>
      <dgm:spPr/>
      <dgm:t>
        <a:bodyPr/>
        <a:lstStyle/>
        <a:p>
          <a:endParaRPr lang="tr-TR"/>
        </a:p>
      </dgm:t>
    </dgm:pt>
    <dgm:pt modelId="{9FC94ABC-A8F5-42A0-9B4C-01D2E5B9A1E8}">
      <dgm:prSet/>
      <dgm:spPr>
        <a:effectLst>
          <a:outerShdw blurRad="76200" dist="12700" dir="8100000" sy="-23000" kx="800400" algn="br" rotWithShape="0">
            <a:prstClr val="black">
              <a:alpha val="20000"/>
            </a:prstClr>
          </a:outerShdw>
        </a:effectLst>
      </dgm:spPr>
      <dgm:t>
        <a:bodyPr/>
        <a:lstStyle/>
        <a:p>
          <a:pPr rtl="0"/>
          <a:r>
            <a:rPr lang="tr-TR" dirty="0" smtClean="0"/>
            <a:t>Uygulamayı Teşvik</a:t>
          </a:r>
          <a:endParaRPr lang="tr-TR" dirty="0"/>
        </a:p>
      </dgm:t>
    </dgm:pt>
    <dgm:pt modelId="{815AD986-8BFA-47BF-9427-EA84A1A02863}" type="parTrans" cxnId="{74F67F85-AEE9-48BC-BFCE-512B2593FB1C}">
      <dgm:prSet/>
      <dgm:spPr/>
      <dgm:t>
        <a:bodyPr/>
        <a:lstStyle/>
        <a:p>
          <a:endParaRPr lang="tr-TR"/>
        </a:p>
      </dgm:t>
    </dgm:pt>
    <dgm:pt modelId="{D2CF3839-90ED-4B2D-9697-6F15658EAE7F}" type="sibTrans" cxnId="{74F67F85-AEE9-48BC-BFCE-512B2593FB1C}">
      <dgm:prSet/>
      <dgm:spPr/>
      <dgm:t>
        <a:bodyPr/>
        <a:lstStyle/>
        <a:p>
          <a:endParaRPr lang="tr-TR"/>
        </a:p>
      </dgm:t>
    </dgm:pt>
    <dgm:pt modelId="{D4E0E3DF-3DA1-4AE1-8444-26461B6BBDBC}">
      <dgm:prSet/>
      <dgm:spPr>
        <a:effectLst>
          <a:outerShdw blurRad="76200" dist="12700" dir="8100000" sy="-23000" kx="800400" algn="br" rotWithShape="0">
            <a:prstClr val="black">
              <a:alpha val="20000"/>
            </a:prstClr>
          </a:outerShdw>
        </a:effectLst>
      </dgm:spPr>
      <dgm:t>
        <a:bodyPr/>
        <a:lstStyle/>
        <a:p>
          <a:pPr rtl="0"/>
          <a:r>
            <a:rPr lang="tr-TR" dirty="0" smtClean="0"/>
            <a:t>İzleme, Raporlama</a:t>
          </a:r>
          <a:endParaRPr lang="tr-TR" dirty="0"/>
        </a:p>
      </dgm:t>
    </dgm:pt>
    <dgm:pt modelId="{3C87C65F-01F2-4E1F-AE00-04C3986E2CF6}" type="parTrans" cxnId="{0CB4AC8E-4967-45C0-9216-1046C26839DB}">
      <dgm:prSet/>
      <dgm:spPr/>
      <dgm:t>
        <a:bodyPr/>
        <a:lstStyle/>
        <a:p>
          <a:endParaRPr lang="tr-TR"/>
        </a:p>
      </dgm:t>
    </dgm:pt>
    <dgm:pt modelId="{FDB8B06A-DF18-43C6-83E8-70A8A4B7A9AE}" type="sibTrans" cxnId="{0CB4AC8E-4967-45C0-9216-1046C26839DB}">
      <dgm:prSet/>
      <dgm:spPr/>
      <dgm:t>
        <a:bodyPr/>
        <a:lstStyle/>
        <a:p>
          <a:endParaRPr lang="tr-TR"/>
        </a:p>
      </dgm:t>
    </dgm:pt>
    <dgm:pt modelId="{76F359EC-DDF7-47E3-8E30-B9A51C6C4B16}">
      <dgm:prSet/>
      <dgm:spPr>
        <a:effectLst>
          <a:outerShdw blurRad="76200" dist="12700" dir="8100000" sy="-23000" kx="800400" algn="br" rotWithShape="0">
            <a:prstClr val="black">
              <a:alpha val="20000"/>
            </a:prstClr>
          </a:outerShdw>
        </a:effectLst>
      </dgm:spPr>
      <dgm:t>
        <a:bodyPr/>
        <a:lstStyle/>
        <a:p>
          <a:pPr rtl="0"/>
          <a:r>
            <a:rPr lang="tr-TR" dirty="0" smtClean="0"/>
            <a:t>Yaygınlaştırma</a:t>
          </a:r>
          <a:endParaRPr lang="tr-TR" dirty="0"/>
        </a:p>
      </dgm:t>
    </dgm:pt>
    <dgm:pt modelId="{5A5384FE-4739-4AF6-96C2-EB5F0B3E750C}" type="sibTrans" cxnId="{ABA42B2D-0E6C-4845-951D-CC77AF2926F4}">
      <dgm:prSet/>
      <dgm:spPr/>
      <dgm:t>
        <a:bodyPr/>
        <a:lstStyle/>
        <a:p>
          <a:endParaRPr lang="tr-TR"/>
        </a:p>
      </dgm:t>
    </dgm:pt>
    <dgm:pt modelId="{9AA32432-8FFC-4C87-88B6-70F5060816F8}" type="parTrans" cxnId="{ABA42B2D-0E6C-4845-951D-CC77AF2926F4}">
      <dgm:prSet/>
      <dgm:spPr/>
      <dgm:t>
        <a:bodyPr/>
        <a:lstStyle/>
        <a:p>
          <a:endParaRPr lang="tr-TR"/>
        </a:p>
      </dgm:t>
    </dgm:pt>
    <dgm:pt modelId="{43ED8676-A85D-465A-93E7-F41AAA2B6937}">
      <dgm:prSet/>
      <dgm:spPr>
        <a:effectLst>
          <a:outerShdw blurRad="76200" dist="12700" dir="8100000" sy="-23000" kx="800400" algn="br" rotWithShape="0">
            <a:prstClr val="black">
              <a:alpha val="20000"/>
            </a:prstClr>
          </a:outerShdw>
        </a:effectLst>
      </dgm:spPr>
      <dgm:t>
        <a:bodyPr/>
        <a:lstStyle/>
        <a:p>
          <a:pPr rtl="0"/>
          <a:r>
            <a:rPr lang="tr-TR" dirty="0" smtClean="0"/>
            <a:t>Farkındalık Oluşturma</a:t>
          </a:r>
          <a:endParaRPr lang="tr-TR" dirty="0"/>
        </a:p>
      </dgm:t>
    </dgm:pt>
    <dgm:pt modelId="{A5D3936F-C649-4A3E-ABAA-F4303EF114FE}" type="sibTrans" cxnId="{E7C12565-8730-4E36-A652-7222954401EB}">
      <dgm:prSet/>
      <dgm:spPr/>
      <dgm:t>
        <a:bodyPr/>
        <a:lstStyle/>
        <a:p>
          <a:endParaRPr lang="tr-TR"/>
        </a:p>
      </dgm:t>
    </dgm:pt>
    <dgm:pt modelId="{0A4765D6-EBCA-4E6F-AD6C-A47DAE218E08}" type="parTrans" cxnId="{E7C12565-8730-4E36-A652-7222954401EB}">
      <dgm:prSet/>
      <dgm:spPr/>
      <dgm:t>
        <a:bodyPr/>
        <a:lstStyle/>
        <a:p>
          <a:endParaRPr lang="tr-TR"/>
        </a:p>
      </dgm:t>
    </dgm:pt>
    <dgm:pt modelId="{FDB84D62-27A2-435D-9061-8F543078175D}" type="pres">
      <dgm:prSet presAssocID="{26ACC83C-A84D-460F-A15F-B7CE3217C947}" presName="linearFlow" presStyleCnt="0">
        <dgm:presLayoutVars>
          <dgm:dir/>
          <dgm:resizeHandles val="exact"/>
        </dgm:presLayoutVars>
      </dgm:prSet>
      <dgm:spPr/>
      <dgm:t>
        <a:bodyPr/>
        <a:lstStyle/>
        <a:p>
          <a:endParaRPr lang="tr-TR"/>
        </a:p>
      </dgm:t>
    </dgm:pt>
    <dgm:pt modelId="{67FB56FA-F08C-4D20-AEA2-94C7F93909E1}" type="pres">
      <dgm:prSet presAssocID="{476CF44B-27DD-4CFC-BF38-345DC4D49172}" presName="composite" presStyleCnt="0"/>
      <dgm:spPr/>
    </dgm:pt>
    <dgm:pt modelId="{55586A74-BF34-4EE6-9867-D1A46D9FE1CF}" type="pres">
      <dgm:prSet presAssocID="{476CF44B-27DD-4CFC-BF38-345DC4D49172}" presName="imgShp" presStyleLbl="fgImgPlace1" presStyleIdx="0" presStyleCnt="5"/>
      <dgm:spPr>
        <a:blipFill rotWithShape="1">
          <a:blip xmlns:r="http://schemas.openxmlformats.org/officeDocument/2006/relationships" r:embed="rId1"/>
          <a:stretch>
            <a:fillRect/>
          </a:stretch>
        </a:blipFill>
      </dgm:spPr>
      <dgm:t>
        <a:bodyPr/>
        <a:lstStyle/>
        <a:p>
          <a:endParaRPr lang="tr-TR"/>
        </a:p>
      </dgm:t>
    </dgm:pt>
    <dgm:pt modelId="{998D87D0-AF3A-4CE7-9E9F-F13D4F7A1594}" type="pres">
      <dgm:prSet presAssocID="{476CF44B-27DD-4CFC-BF38-345DC4D49172}" presName="txShp" presStyleLbl="node1" presStyleIdx="0" presStyleCnt="5" custLinFactNeighborX="701" custLinFactNeighborY="-578">
        <dgm:presLayoutVars>
          <dgm:bulletEnabled val="1"/>
        </dgm:presLayoutVars>
      </dgm:prSet>
      <dgm:spPr/>
      <dgm:t>
        <a:bodyPr/>
        <a:lstStyle/>
        <a:p>
          <a:endParaRPr lang="tr-TR"/>
        </a:p>
      </dgm:t>
    </dgm:pt>
    <dgm:pt modelId="{6D4BCA17-757D-4763-99E6-8CEE2D858BF2}" type="pres">
      <dgm:prSet presAssocID="{F24BE15E-D74F-4140-9CDF-671BAF04759B}" presName="spacing" presStyleCnt="0"/>
      <dgm:spPr/>
    </dgm:pt>
    <dgm:pt modelId="{F298940E-09AD-4AE4-939D-F8F32A016E8A}" type="pres">
      <dgm:prSet presAssocID="{43ED8676-A85D-465A-93E7-F41AAA2B6937}" presName="composite" presStyleCnt="0"/>
      <dgm:spPr/>
    </dgm:pt>
    <dgm:pt modelId="{35CBF3B7-3F78-44AC-8855-BD30681BF2EA}" type="pres">
      <dgm:prSet presAssocID="{43ED8676-A85D-465A-93E7-F41AAA2B6937}" presName="imgShp" presStyleLbl="fgImgPlace1" presStyleIdx="1" presStyleCnt="5"/>
      <dgm:spPr>
        <a:blipFill rotWithShape="1">
          <a:blip xmlns:r="http://schemas.openxmlformats.org/officeDocument/2006/relationships" r:embed="rId1"/>
          <a:stretch>
            <a:fillRect/>
          </a:stretch>
        </a:blipFill>
      </dgm:spPr>
    </dgm:pt>
    <dgm:pt modelId="{0B0631E4-A60D-42C5-B5A4-79862B586A8E}" type="pres">
      <dgm:prSet presAssocID="{43ED8676-A85D-465A-93E7-F41AAA2B6937}" presName="txShp" presStyleLbl="node1" presStyleIdx="1" presStyleCnt="5">
        <dgm:presLayoutVars>
          <dgm:bulletEnabled val="1"/>
        </dgm:presLayoutVars>
      </dgm:prSet>
      <dgm:spPr/>
      <dgm:t>
        <a:bodyPr/>
        <a:lstStyle/>
        <a:p>
          <a:endParaRPr lang="tr-TR"/>
        </a:p>
      </dgm:t>
    </dgm:pt>
    <dgm:pt modelId="{E66EC6FF-5EE1-47F1-B74B-D272C3AC9F2F}" type="pres">
      <dgm:prSet presAssocID="{A5D3936F-C649-4A3E-ABAA-F4303EF114FE}" presName="spacing" presStyleCnt="0"/>
      <dgm:spPr/>
    </dgm:pt>
    <dgm:pt modelId="{0671670C-9852-4789-901F-F4EB23963153}" type="pres">
      <dgm:prSet presAssocID="{76F359EC-DDF7-47E3-8E30-B9A51C6C4B16}" presName="composite" presStyleCnt="0"/>
      <dgm:spPr/>
    </dgm:pt>
    <dgm:pt modelId="{60011349-A5FC-4151-9C95-4EFF9E287B67}" type="pres">
      <dgm:prSet presAssocID="{76F359EC-DDF7-47E3-8E30-B9A51C6C4B16}" presName="imgShp" presStyleLbl="fgImgPlace1" presStyleIdx="2" presStyleCnt="5"/>
      <dgm:spPr>
        <a:blipFill rotWithShape="1">
          <a:blip xmlns:r="http://schemas.openxmlformats.org/officeDocument/2006/relationships" r:embed="rId1"/>
          <a:stretch>
            <a:fillRect/>
          </a:stretch>
        </a:blipFill>
      </dgm:spPr>
      <dgm:t>
        <a:bodyPr/>
        <a:lstStyle/>
        <a:p>
          <a:endParaRPr lang="tr-TR"/>
        </a:p>
      </dgm:t>
    </dgm:pt>
    <dgm:pt modelId="{4B1BBB09-3A8D-464B-82C5-1DEA2A2E996B}" type="pres">
      <dgm:prSet presAssocID="{76F359EC-DDF7-47E3-8E30-B9A51C6C4B16}" presName="txShp" presStyleLbl="node1" presStyleIdx="2" presStyleCnt="5">
        <dgm:presLayoutVars>
          <dgm:bulletEnabled val="1"/>
        </dgm:presLayoutVars>
      </dgm:prSet>
      <dgm:spPr/>
      <dgm:t>
        <a:bodyPr/>
        <a:lstStyle/>
        <a:p>
          <a:endParaRPr lang="tr-TR"/>
        </a:p>
      </dgm:t>
    </dgm:pt>
    <dgm:pt modelId="{27F6DA05-D9F6-477E-83C8-95DE193CF395}" type="pres">
      <dgm:prSet presAssocID="{5A5384FE-4739-4AF6-96C2-EB5F0B3E750C}" presName="spacing" presStyleCnt="0"/>
      <dgm:spPr/>
    </dgm:pt>
    <dgm:pt modelId="{57C56741-CCC4-4F43-9A56-106DEF1CC44C}" type="pres">
      <dgm:prSet presAssocID="{9FC94ABC-A8F5-42A0-9B4C-01D2E5B9A1E8}" presName="composite" presStyleCnt="0"/>
      <dgm:spPr/>
    </dgm:pt>
    <dgm:pt modelId="{C669C0EF-1D00-4F67-BF2A-2557E67528C0}" type="pres">
      <dgm:prSet presAssocID="{9FC94ABC-A8F5-42A0-9B4C-01D2E5B9A1E8}" presName="imgShp" presStyleLbl="fgImgPlace1" presStyleIdx="3" presStyleCnt="5"/>
      <dgm:spPr>
        <a:blipFill rotWithShape="1">
          <a:blip xmlns:r="http://schemas.openxmlformats.org/officeDocument/2006/relationships" r:embed="rId1"/>
          <a:stretch>
            <a:fillRect/>
          </a:stretch>
        </a:blipFill>
      </dgm:spPr>
      <dgm:t>
        <a:bodyPr/>
        <a:lstStyle/>
        <a:p>
          <a:endParaRPr lang="tr-TR"/>
        </a:p>
      </dgm:t>
    </dgm:pt>
    <dgm:pt modelId="{07A8DFC9-7BF9-41F7-B08E-08DC0574CC08}" type="pres">
      <dgm:prSet presAssocID="{9FC94ABC-A8F5-42A0-9B4C-01D2E5B9A1E8}" presName="txShp" presStyleLbl="node1" presStyleIdx="3" presStyleCnt="5">
        <dgm:presLayoutVars>
          <dgm:bulletEnabled val="1"/>
        </dgm:presLayoutVars>
      </dgm:prSet>
      <dgm:spPr/>
      <dgm:t>
        <a:bodyPr/>
        <a:lstStyle/>
        <a:p>
          <a:endParaRPr lang="tr-TR"/>
        </a:p>
      </dgm:t>
    </dgm:pt>
    <dgm:pt modelId="{7DE832CA-4C2C-4D8D-8DAD-AE65171EA79B}" type="pres">
      <dgm:prSet presAssocID="{D2CF3839-90ED-4B2D-9697-6F15658EAE7F}" presName="spacing" presStyleCnt="0"/>
      <dgm:spPr/>
    </dgm:pt>
    <dgm:pt modelId="{DDBD0EB3-770B-4142-884F-31DA4FBFF789}" type="pres">
      <dgm:prSet presAssocID="{D4E0E3DF-3DA1-4AE1-8444-26461B6BBDBC}" presName="composite" presStyleCnt="0"/>
      <dgm:spPr/>
    </dgm:pt>
    <dgm:pt modelId="{506D21E0-F927-4070-9F8B-DCF2DADF3618}" type="pres">
      <dgm:prSet presAssocID="{D4E0E3DF-3DA1-4AE1-8444-26461B6BBDBC}" presName="imgShp" presStyleLbl="fgImgPlace1" presStyleIdx="4" presStyleCnt="5"/>
      <dgm:spPr>
        <a:blipFill rotWithShape="1">
          <a:blip xmlns:r="http://schemas.openxmlformats.org/officeDocument/2006/relationships" r:embed="rId1"/>
          <a:stretch>
            <a:fillRect/>
          </a:stretch>
        </a:blipFill>
      </dgm:spPr>
      <dgm:t>
        <a:bodyPr/>
        <a:lstStyle/>
        <a:p>
          <a:endParaRPr lang="tr-TR"/>
        </a:p>
      </dgm:t>
    </dgm:pt>
    <dgm:pt modelId="{4E4B6A23-EA80-4C79-838C-58407463C2C8}" type="pres">
      <dgm:prSet presAssocID="{D4E0E3DF-3DA1-4AE1-8444-26461B6BBDBC}" presName="txShp" presStyleLbl="node1" presStyleIdx="4" presStyleCnt="5">
        <dgm:presLayoutVars>
          <dgm:bulletEnabled val="1"/>
        </dgm:presLayoutVars>
      </dgm:prSet>
      <dgm:spPr/>
      <dgm:t>
        <a:bodyPr/>
        <a:lstStyle/>
        <a:p>
          <a:endParaRPr lang="tr-TR"/>
        </a:p>
      </dgm:t>
    </dgm:pt>
  </dgm:ptLst>
  <dgm:cxnLst>
    <dgm:cxn modelId="{E0F30871-78A4-463B-84DD-1E2CD9127420}" type="presOf" srcId="{9FC94ABC-A8F5-42A0-9B4C-01D2E5B9A1E8}" destId="{07A8DFC9-7BF9-41F7-B08E-08DC0574CC08}" srcOrd="0" destOrd="0" presId="urn:microsoft.com/office/officeart/2005/8/layout/vList3"/>
    <dgm:cxn modelId="{85B3856E-FAB5-4911-9623-FDB39F8D0828}" type="presOf" srcId="{43ED8676-A85D-465A-93E7-F41AAA2B6937}" destId="{0B0631E4-A60D-42C5-B5A4-79862B586A8E}" srcOrd="0" destOrd="0" presId="urn:microsoft.com/office/officeart/2005/8/layout/vList3"/>
    <dgm:cxn modelId="{90154E27-A791-49E9-939E-63E6F878ECAE}" type="presOf" srcId="{476CF44B-27DD-4CFC-BF38-345DC4D49172}" destId="{998D87D0-AF3A-4CE7-9E9F-F13D4F7A1594}" srcOrd="0" destOrd="0" presId="urn:microsoft.com/office/officeart/2005/8/layout/vList3"/>
    <dgm:cxn modelId="{ABA42B2D-0E6C-4845-951D-CC77AF2926F4}" srcId="{26ACC83C-A84D-460F-A15F-B7CE3217C947}" destId="{76F359EC-DDF7-47E3-8E30-B9A51C6C4B16}" srcOrd="2" destOrd="0" parTransId="{9AA32432-8FFC-4C87-88B6-70F5060816F8}" sibTransId="{5A5384FE-4739-4AF6-96C2-EB5F0B3E750C}"/>
    <dgm:cxn modelId="{74F67F85-AEE9-48BC-BFCE-512B2593FB1C}" srcId="{26ACC83C-A84D-460F-A15F-B7CE3217C947}" destId="{9FC94ABC-A8F5-42A0-9B4C-01D2E5B9A1E8}" srcOrd="3" destOrd="0" parTransId="{815AD986-8BFA-47BF-9427-EA84A1A02863}" sibTransId="{D2CF3839-90ED-4B2D-9697-6F15658EAE7F}"/>
    <dgm:cxn modelId="{26127917-59A0-4F78-BE9E-7D4C39BD7A90}" type="presOf" srcId="{D4E0E3DF-3DA1-4AE1-8444-26461B6BBDBC}" destId="{4E4B6A23-EA80-4C79-838C-58407463C2C8}" srcOrd="0" destOrd="0" presId="urn:microsoft.com/office/officeart/2005/8/layout/vList3"/>
    <dgm:cxn modelId="{E7C12565-8730-4E36-A652-7222954401EB}" srcId="{26ACC83C-A84D-460F-A15F-B7CE3217C947}" destId="{43ED8676-A85D-465A-93E7-F41AAA2B6937}" srcOrd="1" destOrd="0" parTransId="{0A4765D6-EBCA-4E6F-AD6C-A47DAE218E08}" sibTransId="{A5D3936F-C649-4A3E-ABAA-F4303EF114FE}"/>
    <dgm:cxn modelId="{0CB4AC8E-4967-45C0-9216-1046C26839DB}" srcId="{26ACC83C-A84D-460F-A15F-B7CE3217C947}" destId="{D4E0E3DF-3DA1-4AE1-8444-26461B6BBDBC}" srcOrd="4" destOrd="0" parTransId="{3C87C65F-01F2-4E1F-AE00-04C3986E2CF6}" sibTransId="{FDB8B06A-DF18-43C6-83E8-70A8A4B7A9AE}"/>
    <dgm:cxn modelId="{1E941EDB-0838-4A4E-92F3-700D8118EA47}" srcId="{26ACC83C-A84D-460F-A15F-B7CE3217C947}" destId="{476CF44B-27DD-4CFC-BF38-345DC4D49172}" srcOrd="0" destOrd="0" parTransId="{09B4BB4C-C36D-4351-819B-9D1581EFECAC}" sibTransId="{F24BE15E-D74F-4140-9CDF-671BAF04759B}"/>
    <dgm:cxn modelId="{F74102D3-EAA9-4D2C-8C8E-B4C5BD16B7F9}" type="presOf" srcId="{26ACC83C-A84D-460F-A15F-B7CE3217C947}" destId="{FDB84D62-27A2-435D-9061-8F543078175D}" srcOrd="0" destOrd="0" presId="urn:microsoft.com/office/officeart/2005/8/layout/vList3"/>
    <dgm:cxn modelId="{350B6F7F-D643-468F-BB69-212968597655}" type="presOf" srcId="{76F359EC-DDF7-47E3-8E30-B9A51C6C4B16}" destId="{4B1BBB09-3A8D-464B-82C5-1DEA2A2E996B}" srcOrd="0" destOrd="0" presId="urn:microsoft.com/office/officeart/2005/8/layout/vList3"/>
    <dgm:cxn modelId="{B3BCC5DA-4997-41BB-BD0D-57C58648C8C4}" type="presParOf" srcId="{FDB84D62-27A2-435D-9061-8F543078175D}" destId="{67FB56FA-F08C-4D20-AEA2-94C7F93909E1}" srcOrd="0" destOrd="0" presId="urn:microsoft.com/office/officeart/2005/8/layout/vList3"/>
    <dgm:cxn modelId="{788974CF-1859-4340-A668-253E45FA539E}" type="presParOf" srcId="{67FB56FA-F08C-4D20-AEA2-94C7F93909E1}" destId="{55586A74-BF34-4EE6-9867-D1A46D9FE1CF}" srcOrd="0" destOrd="0" presId="urn:microsoft.com/office/officeart/2005/8/layout/vList3"/>
    <dgm:cxn modelId="{31330378-EA61-463A-8882-4277E0126029}" type="presParOf" srcId="{67FB56FA-F08C-4D20-AEA2-94C7F93909E1}" destId="{998D87D0-AF3A-4CE7-9E9F-F13D4F7A1594}" srcOrd="1" destOrd="0" presId="urn:microsoft.com/office/officeart/2005/8/layout/vList3"/>
    <dgm:cxn modelId="{DE2E62F4-25FE-40CF-B1B0-0294F12C7B93}" type="presParOf" srcId="{FDB84D62-27A2-435D-9061-8F543078175D}" destId="{6D4BCA17-757D-4763-99E6-8CEE2D858BF2}" srcOrd="1" destOrd="0" presId="urn:microsoft.com/office/officeart/2005/8/layout/vList3"/>
    <dgm:cxn modelId="{20BCE04C-BE63-44EE-867D-EA5155E2167A}" type="presParOf" srcId="{FDB84D62-27A2-435D-9061-8F543078175D}" destId="{F298940E-09AD-4AE4-939D-F8F32A016E8A}" srcOrd="2" destOrd="0" presId="urn:microsoft.com/office/officeart/2005/8/layout/vList3"/>
    <dgm:cxn modelId="{C2118235-76E9-4618-BF2D-BFD2F51BC0E4}" type="presParOf" srcId="{F298940E-09AD-4AE4-939D-F8F32A016E8A}" destId="{35CBF3B7-3F78-44AC-8855-BD30681BF2EA}" srcOrd="0" destOrd="0" presId="urn:microsoft.com/office/officeart/2005/8/layout/vList3"/>
    <dgm:cxn modelId="{2183A082-0DEA-4016-93A2-AD48A8779320}" type="presParOf" srcId="{F298940E-09AD-4AE4-939D-F8F32A016E8A}" destId="{0B0631E4-A60D-42C5-B5A4-79862B586A8E}" srcOrd="1" destOrd="0" presId="urn:microsoft.com/office/officeart/2005/8/layout/vList3"/>
    <dgm:cxn modelId="{D980A063-031E-4B40-BAAE-1AF584C532E6}" type="presParOf" srcId="{FDB84D62-27A2-435D-9061-8F543078175D}" destId="{E66EC6FF-5EE1-47F1-B74B-D272C3AC9F2F}" srcOrd="3" destOrd="0" presId="urn:microsoft.com/office/officeart/2005/8/layout/vList3"/>
    <dgm:cxn modelId="{0B992A7B-BE3F-4400-875D-D684C9D9D237}" type="presParOf" srcId="{FDB84D62-27A2-435D-9061-8F543078175D}" destId="{0671670C-9852-4789-901F-F4EB23963153}" srcOrd="4" destOrd="0" presId="urn:microsoft.com/office/officeart/2005/8/layout/vList3"/>
    <dgm:cxn modelId="{526EFF0A-ABBD-43D3-A700-9B9E032EBB36}" type="presParOf" srcId="{0671670C-9852-4789-901F-F4EB23963153}" destId="{60011349-A5FC-4151-9C95-4EFF9E287B67}" srcOrd="0" destOrd="0" presId="urn:microsoft.com/office/officeart/2005/8/layout/vList3"/>
    <dgm:cxn modelId="{564A33E9-3638-4A21-8533-9A9A269772FD}" type="presParOf" srcId="{0671670C-9852-4789-901F-F4EB23963153}" destId="{4B1BBB09-3A8D-464B-82C5-1DEA2A2E996B}" srcOrd="1" destOrd="0" presId="urn:microsoft.com/office/officeart/2005/8/layout/vList3"/>
    <dgm:cxn modelId="{395AFCA9-FE46-49DB-803F-28C3FD579738}" type="presParOf" srcId="{FDB84D62-27A2-435D-9061-8F543078175D}" destId="{27F6DA05-D9F6-477E-83C8-95DE193CF395}" srcOrd="5" destOrd="0" presId="urn:microsoft.com/office/officeart/2005/8/layout/vList3"/>
    <dgm:cxn modelId="{20C1770B-03FA-4D4D-A01A-75979E09B74B}" type="presParOf" srcId="{FDB84D62-27A2-435D-9061-8F543078175D}" destId="{57C56741-CCC4-4F43-9A56-106DEF1CC44C}" srcOrd="6" destOrd="0" presId="urn:microsoft.com/office/officeart/2005/8/layout/vList3"/>
    <dgm:cxn modelId="{E8A5D283-F44A-4706-A387-AFA067766970}" type="presParOf" srcId="{57C56741-CCC4-4F43-9A56-106DEF1CC44C}" destId="{C669C0EF-1D00-4F67-BF2A-2557E67528C0}" srcOrd="0" destOrd="0" presId="urn:microsoft.com/office/officeart/2005/8/layout/vList3"/>
    <dgm:cxn modelId="{115AB00E-D441-42C8-98ED-68A210430FBE}" type="presParOf" srcId="{57C56741-CCC4-4F43-9A56-106DEF1CC44C}" destId="{07A8DFC9-7BF9-41F7-B08E-08DC0574CC08}" srcOrd="1" destOrd="0" presId="urn:microsoft.com/office/officeart/2005/8/layout/vList3"/>
    <dgm:cxn modelId="{66A4458D-8FB0-4EEA-8AAB-D62791E7F04B}" type="presParOf" srcId="{FDB84D62-27A2-435D-9061-8F543078175D}" destId="{7DE832CA-4C2C-4D8D-8DAD-AE65171EA79B}" srcOrd="7" destOrd="0" presId="urn:microsoft.com/office/officeart/2005/8/layout/vList3"/>
    <dgm:cxn modelId="{8CAFC70C-3DBF-4989-A7DE-DCE572057C7A}" type="presParOf" srcId="{FDB84D62-27A2-435D-9061-8F543078175D}" destId="{DDBD0EB3-770B-4142-884F-31DA4FBFF789}" srcOrd="8" destOrd="0" presId="urn:microsoft.com/office/officeart/2005/8/layout/vList3"/>
    <dgm:cxn modelId="{5A9AF84B-1DB0-4B0E-993F-017D9DDA4FF7}" type="presParOf" srcId="{DDBD0EB3-770B-4142-884F-31DA4FBFF789}" destId="{506D21E0-F927-4070-9F8B-DCF2DADF3618}" srcOrd="0" destOrd="0" presId="urn:microsoft.com/office/officeart/2005/8/layout/vList3"/>
    <dgm:cxn modelId="{306E7B5C-4BED-4B17-9D80-AC613E4FB541}" type="presParOf" srcId="{DDBD0EB3-770B-4142-884F-31DA4FBFF789}" destId="{4E4B6A23-EA80-4C79-838C-58407463C2C8}" srcOrd="1" destOrd="0" presId="urn:microsoft.com/office/officeart/2005/8/layout/vList3"/>
  </dgm:cxnLst>
  <dgm:bg>
    <a:effectLst>
      <a:outerShdw blurRad="76200" dist="12700" dir="2700000" sy="-23000" kx="-800400" algn="bl" rotWithShape="0">
        <a:prstClr val="black">
          <a:alpha val="20000"/>
        </a:prstClr>
      </a:outerShd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8D87D0-AF3A-4CE7-9E9F-F13D4F7A1594}">
      <dsp:nvSpPr>
        <dsp:cNvPr id="0" name=""/>
        <dsp:cNvSpPr/>
      </dsp:nvSpPr>
      <dsp:spPr>
        <a:xfrm rot="10800000">
          <a:off x="1750210" y="0"/>
          <a:ext cx="6177206" cy="603979"/>
        </a:xfrm>
        <a:prstGeom prst="homePlat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76200" dist="12700" dir="8100000" sy="-23000" kx="800400" algn="br" rotWithShape="0">
            <a:prstClr val="black">
              <a:alpha val="2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66338" tIns="102870" rIns="192024" bIns="102870" numCol="1" spcCol="1270" anchor="ctr" anchorCtr="0">
          <a:noAutofit/>
        </a:bodyPr>
        <a:lstStyle/>
        <a:p>
          <a:pPr lvl="0" algn="ctr" defTabSz="1200150" rtl="0">
            <a:lnSpc>
              <a:spcPct val="90000"/>
            </a:lnSpc>
            <a:spcBef>
              <a:spcPct val="0"/>
            </a:spcBef>
            <a:spcAft>
              <a:spcPct val="35000"/>
            </a:spcAft>
          </a:pPr>
          <a:r>
            <a:rPr lang="tr-TR" sz="2700" kern="1200" dirty="0" smtClean="0"/>
            <a:t>İmza, Onay</a:t>
          </a:r>
          <a:endParaRPr lang="tr-TR" sz="2700" kern="1200" dirty="0"/>
        </a:p>
      </dsp:txBody>
      <dsp:txXfrm rot="10800000">
        <a:off x="1901205" y="0"/>
        <a:ext cx="6026211" cy="603979"/>
      </dsp:txXfrm>
    </dsp:sp>
    <dsp:sp modelId="{55586A74-BF34-4EE6-9867-D1A46D9FE1CF}">
      <dsp:nvSpPr>
        <dsp:cNvPr id="0" name=""/>
        <dsp:cNvSpPr/>
      </dsp:nvSpPr>
      <dsp:spPr>
        <a:xfrm>
          <a:off x="1404917" y="1673"/>
          <a:ext cx="603979" cy="603979"/>
        </a:xfrm>
        <a:prstGeom prst="ellipse">
          <a:avLst/>
        </a:prstGeom>
        <a:blipFill rotWithShape="1">
          <a:blip xmlns:r="http://schemas.openxmlformats.org/officeDocument/2006/relationships" r:embed="rId1"/>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0B0631E4-A60D-42C5-B5A4-79862B586A8E}">
      <dsp:nvSpPr>
        <dsp:cNvPr id="0" name=""/>
        <dsp:cNvSpPr/>
      </dsp:nvSpPr>
      <dsp:spPr>
        <a:xfrm rot="10800000">
          <a:off x="1706907" y="785945"/>
          <a:ext cx="6177206" cy="603979"/>
        </a:xfrm>
        <a:prstGeom prst="homePlat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76200" dist="12700" dir="8100000" sy="-23000" kx="800400" algn="br" rotWithShape="0">
            <a:prstClr val="black">
              <a:alpha val="2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66338" tIns="102870" rIns="192024" bIns="102870" numCol="1" spcCol="1270" anchor="ctr" anchorCtr="0">
          <a:noAutofit/>
        </a:bodyPr>
        <a:lstStyle/>
        <a:p>
          <a:pPr lvl="0" algn="ctr" defTabSz="1200150" rtl="0">
            <a:lnSpc>
              <a:spcPct val="90000"/>
            </a:lnSpc>
            <a:spcBef>
              <a:spcPct val="0"/>
            </a:spcBef>
            <a:spcAft>
              <a:spcPct val="35000"/>
            </a:spcAft>
          </a:pPr>
          <a:r>
            <a:rPr lang="tr-TR" sz="2700" kern="1200" dirty="0" smtClean="0"/>
            <a:t>Farkındalık Oluşturma</a:t>
          </a:r>
          <a:endParaRPr lang="tr-TR" sz="2700" kern="1200" dirty="0"/>
        </a:p>
      </dsp:txBody>
      <dsp:txXfrm rot="10800000">
        <a:off x="1857902" y="785945"/>
        <a:ext cx="6026211" cy="603979"/>
      </dsp:txXfrm>
    </dsp:sp>
    <dsp:sp modelId="{35CBF3B7-3F78-44AC-8855-BD30681BF2EA}">
      <dsp:nvSpPr>
        <dsp:cNvPr id="0" name=""/>
        <dsp:cNvSpPr/>
      </dsp:nvSpPr>
      <dsp:spPr>
        <a:xfrm>
          <a:off x="1404917" y="785945"/>
          <a:ext cx="603979" cy="603979"/>
        </a:xfrm>
        <a:prstGeom prst="ellipse">
          <a:avLst/>
        </a:prstGeom>
        <a:blipFill rotWithShape="1">
          <a:blip xmlns:r="http://schemas.openxmlformats.org/officeDocument/2006/relationships" r:embed="rId1"/>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4B1BBB09-3A8D-464B-82C5-1DEA2A2E996B}">
      <dsp:nvSpPr>
        <dsp:cNvPr id="0" name=""/>
        <dsp:cNvSpPr/>
      </dsp:nvSpPr>
      <dsp:spPr>
        <a:xfrm rot="10800000">
          <a:off x="1706907" y="1570218"/>
          <a:ext cx="6177206" cy="603979"/>
        </a:xfrm>
        <a:prstGeom prst="homePlat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76200" dist="12700" dir="8100000" sy="-23000" kx="800400" algn="br" rotWithShape="0">
            <a:prstClr val="black">
              <a:alpha val="2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66338" tIns="102870" rIns="192024" bIns="102870" numCol="1" spcCol="1270" anchor="ctr" anchorCtr="0">
          <a:noAutofit/>
        </a:bodyPr>
        <a:lstStyle/>
        <a:p>
          <a:pPr lvl="0" algn="ctr" defTabSz="1200150" rtl="0">
            <a:lnSpc>
              <a:spcPct val="90000"/>
            </a:lnSpc>
            <a:spcBef>
              <a:spcPct val="0"/>
            </a:spcBef>
            <a:spcAft>
              <a:spcPct val="35000"/>
            </a:spcAft>
          </a:pPr>
          <a:r>
            <a:rPr lang="tr-TR" sz="2700" kern="1200" dirty="0" smtClean="0"/>
            <a:t>Yaygınlaştırma</a:t>
          </a:r>
          <a:endParaRPr lang="tr-TR" sz="2700" kern="1200" dirty="0"/>
        </a:p>
      </dsp:txBody>
      <dsp:txXfrm rot="10800000">
        <a:off x="1857902" y="1570218"/>
        <a:ext cx="6026211" cy="603979"/>
      </dsp:txXfrm>
    </dsp:sp>
    <dsp:sp modelId="{60011349-A5FC-4151-9C95-4EFF9E287B67}">
      <dsp:nvSpPr>
        <dsp:cNvPr id="0" name=""/>
        <dsp:cNvSpPr/>
      </dsp:nvSpPr>
      <dsp:spPr>
        <a:xfrm>
          <a:off x="1404917" y="1570218"/>
          <a:ext cx="603979" cy="603979"/>
        </a:xfrm>
        <a:prstGeom prst="ellipse">
          <a:avLst/>
        </a:prstGeom>
        <a:blipFill rotWithShape="1">
          <a:blip xmlns:r="http://schemas.openxmlformats.org/officeDocument/2006/relationships" r:embed="rId1"/>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07A8DFC9-7BF9-41F7-B08E-08DC0574CC08}">
      <dsp:nvSpPr>
        <dsp:cNvPr id="0" name=""/>
        <dsp:cNvSpPr/>
      </dsp:nvSpPr>
      <dsp:spPr>
        <a:xfrm rot="10800000">
          <a:off x="1706907" y="2354490"/>
          <a:ext cx="6177206" cy="603979"/>
        </a:xfrm>
        <a:prstGeom prst="homePlat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76200" dist="12700" dir="8100000" sy="-23000" kx="800400" algn="br" rotWithShape="0">
            <a:prstClr val="black">
              <a:alpha val="2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66338" tIns="102870" rIns="192024" bIns="102870" numCol="1" spcCol="1270" anchor="ctr" anchorCtr="0">
          <a:noAutofit/>
        </a:bodyPr>
        <a:lstStyle/>
        <a:p>
          <a:pPr lvl="0" algn="ctr" defTabSz="1200150" rtl="0">
            <a:lnSpc>
              <a:spcPct val="90000"/>
            </a:lnSpc>
            <a:spcBef>
              <a:spcPct val="0"/>
            </a:spcBef>
            <a:spcAft>
              <a:spcPct val="35000"/>
            </a:spcAft>
          </a:pPr>
          <a:r>
            <a:rPr lang="tr-TR" sz="2700" kern="1200" dirty="0" smtClean="0"/>
            <a:t>Uygulamayı Teşvik</a:t>
          </a:r>
          <a:endParaRPr lang="tr-TR" sz="2700" kern="1200" dirty="0"/>
        </a:p>
      </dsp:txBody>
      <dsp:txXfrm rot="10800000">
        <a:off x="1857902" y="2354490"/>
        <a:ext cx="6026211" cy="603979"/>
      </dsp:txXfrm>
    </dsp:sp>
    <dsp:sp modelId="{C669C0EF-1D00-4F67-BF2A-2557E67528C0}">
      <dsp:nvSpPr>
        <dsp:cNvPr id="0" name=""/>
        <dsp:cNvSpPr/>
      </dsp:nvSpPr>
      <dsp:spPr>
        <a:xfrm>
          <a:off x="1404917" y="2354490"/>
          <a:ext cx="603979" cy="603979"/>
        </a:xfrm>
        <a:prstGeom prst="ellipse">
          <a:avLst/>
        </a:prstGeom>
        <a:blipFill rotWithShape="1">
          <a:blip xmlns:r="http://schemas.openxmlformats.org/officeDocument/2006/relationships" r:embed="rId1"/>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4E4B6A23-EA80-4C79-838C-58407463C2C8}">
      <dsp:nvSpPr>
        <dsp:cNvPr id="0" name=""/>
        <dsp:cNvSpPr/>
      </dsp:nvSpPr>
      <dsp:spPr>
        <a:xfrm rot="10800000">
          <a:off x="1706907" y="3138762"/>
          <a:ext cx="6177206" cy="603979"/>
        </a:xfrm>
        <a:prstGeom prst="homePlate">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76200" dist="12700" dir="8100000" sy="-23000" kx="800400" algn="br" rotWithShape="0">
            <a:prstClr val="black">
              <a:alpha val="2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66338" tIns="102870" rIns="192024" bIns="102870" numCol="1" spcCol="1270" anchor="ctr" anchorCtr="0">
          <a:noAutofit/>
        </a:bodyPr>
        <a:lstStyle/>
        <a:p>
          <a:pPr lvl="0" algn="ctr" defTabSz="1200150" rtl="0">
            <a:lnSpc>
              <a:spcPct val="90000"/>
            </a:lnSpc>
            <a:spcBef>
              <a:spcPct val="0"/>
            </a:spcBef>
            <a:spcAft>
              <a:spcPct val="35000"/>
            </a:spcAft>
          </a:pPr>
          <a:r>
            <a:rPr lang="tr-TR" sz="2700" kern="1200" dirty="0" smtClean="0"/>
            <a:t>İzleme, Raporlama</a:t>
          </a:r>
          <a:endParaRPr lang="tr-TR" sz="2700" kern="1200" dirty="0"/>
        </a:p>
      </dsp:txBody>
      <dsp:txXfrm rot="10800000">
        <a:off x="1857902" y="3138762"/>
        <a:ext cx="6026211" cy="603979"/>
      </dsp:txXfrm>
    </dsp:sp>
    <dsp:sp modelId="{506D21E0-F927-4070-9F8B-DCF2DADF3618}">
      <dsp:nvSpPr>
        <dsp:cNvPr id="0" name=""/>
        <dsp:cNvSpPr/>
      </dsp:nvSpPr>
      <dsp:spPr>
        <a:xfrm>
          <a:off x="1404917" y="3138762"/>
          <a:ext cx="603979" cy="603979"/>
        </a:xfrm>
        <a:prstGeom prst="ellipse">
          <a:avLst/>
        </a:prstGeom>
        <a:blipFill rotWithShape="1">
          <a:blip xmlns:r="http://schemas.openxmlformats.org/officeDocument/2006/relationships" r:embed="rId1"/>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6400" cy="496888"/>
          </a:xfrm>
          <a:prstGeom prst="rect">
            <a:avLst/>
          </a:prstGeom>
        </p:spPr>
        <p:txBody>
          <a:bodyPr vert="horz" lIns="92089" tIns="46045" rIns="92089" bIns="46045" rtlCol="0"/>
          <a:lstStyle>
            <a:lvl1pPr algn="l" eaLnBrk="1" fontAlgn="auto" hangingPunct="1">
              <a:spcBef>
                <a:spcPts val="0"/>
              </a:spcBef>
              <a:spcAft>
                <a:spcPts val="0"/>
              </a:spcAft>
              <a:defRPr sz="1200">
                <a:latin typeface="+mn-lt"/>
                <a:cs typeface="+mn-cs"/>
              </a:defRPr>
            </a:lvl1pPr>
          </a:lstStyle>
          <a:p>
            <a:pPr>
              <a:defRPr/>
            </a:pPr>
            <a:endParaRPr lang="tr-TR" dirty="0"/>
          </a:p>
        </p:txBody>
      </p:sp>
      <p:sp>
        <p:nvSpPr>
          <p:cNvPr id="3" name="Veri Yer Tutucusu 2"/>
          <p:cNvSpPr>
            <a:spLocks noGrp="1"/>
          </p:cNvSpPr>
          <p:nvPr>
            <p:ph type="dt" sz="quarter" idx="1"/>
          </p:nvPr>
        </p:nvSpPr>
        <p:spPr>
          <a:xfrm>
            <a:off x="3849688" y="0"/>
            <a:ext cx="2946400" cy="496888"/>
          </a:xfrm>
          <a:prstGeom prst="rect">
            <a:avLst/>
          </a:prstGeom>
        </p:spPr>
        <p:txBody>
          <a:bodyPr vert="horz" lIns="92089" tIns="46045" rIns="92089" bIns="46045" rtlCol="0"/>
          <a:lstStyle>
            <a:lvl1pPr algn="r" eaLnBrk="1" fontAlgn="auto" hangingPunct="1">
              <a:spcBef>
                <a:spcPts val="0"/>
              </a:spcBef>
              <a:spcAft>
                <a:spcPts val="0"/>
              </a:spcAft>
              <a:defRPr sz="1200">
                <a:latin typeface="+mn-lt"/>
                <a:cs typeface="+mn-cs"/>
              </a:defRPr>
            </a:lvl1pPr>
          </a:lstStyle>
          <a:p>
            <a:pPr>
              <a:defRPr/>
            </a:pPr>
            <a:fld id="{476F7B4F-36E5-4048-83DC-E933DC76EAA2}" type="datetimeFigureOut">
              <a:rPr lang="tr-TR"/>
              <a:pPr>
                <a:defRPr/>
              </a:pPr>
              <a:t>14.05.2019</a:t>
            </a:fld>
            <a:endParaRPr lang="tr-TR" dirty="0"/>
          </a:p>
        </p:txBody>
      </p:sp>
      <p:sp>
        <p:nvSpPr>
          <p:cNvPr id="4" name="Altbilgi Yer Tutucusu 3"/>
          <p:cNvSpPr>
            <a:spLocks noGrp="1"/>
          </p:cNvSpPr>
          <p:nvPr>
            <p:ph type="ftr" sz="quarter" idx="2"/>
          </p:nvPr>
        </p:nvSpPr>
        <p:spPr>
          <a:xfrm>
            <a:off x="0" y="9428163"/>
            <a:ext cx="2946400" cy="496887"/>
          </a:xfrm>
          <a:prstGeom prst="rect">
            <a:avLst/>
          </a:prstGeom>
        </p:spPr>
        <p:txBody>
          <a:bodyPr vert="horz" lIns="92089" tIns="46045" rIns="92089" bIns="46045" rtlCol="0" anchor="b"/>
          <a:lstStyle>
            <a:lvl1pPr algn="l" eaLnBrk="1" fontAlgn="auto" hangingPunct="1">
              <a:spcBef>
                <a:spcPts val="0"/>
              </a:spcBef>
              <a:spcAft>
                <a:spcPts val="0"/>
              </a:spcAft>
              <a:defRPr sz="1200">
                <a:latin typeface="+mn-lt"/>
                <a:cs typeface="+mn-cs"/>
              </a:defRPr>
            </a:lvl1pPr>
          </a:lstStyle>
          <a:p>
            <a:pPr>
              <a:defRPr/>
            </a:pPr>
            <a:endParaRPr lang="tr-TR" dirty="0"/>
          </a:p>
        </p:txBody>
      </p:sp>
      <p:sp>
        <p:nvSpPr>
          <p:cNvPr id="5" name="Slayt Numarası Yer Tutucusu 4"/>
          <p:cNvSpPr>
            <a:spLocks noGrp="1"/>
          </p:cNvSpPr>
          <p:nvPr>
            <p:ph type="sldNum" sz="quarter" idx="3"/>
          </p:nvPr>
        </p:nvSpPr>
        <p:spPr>
          <a:xfrm>
            <a:off x="3849688" y="9428163"/>
            <a:ext cx="2946400" cy="496887"/>
          </a:xfrm>
          <a:prstGeom prst="rect">
            <a:avLst/>
          </a:prstGeom>
        </p:spPr>
        <p:txBody>
          <a:bodyPr vert="horz" wrap="square" lIns="92089" tIns="46045" rIns="92089" bIns="46045" numCol="1" anchor="b" anchorCtr="0" compatLnSpc="1">
            <a:prstTxWarp prst="textNoShape">
              <a:avLst/>
            </a:prstTxWarp>
          </a:bodyPr>
          <a:lstStyle>
            <a:lvl1pPr algn="r" eaLnBrk="1" hangingPunct="1">
              <a:defRPr sz="1200">
                <a:latin typeface="Calibri" panose="020F0502020204030204" pitchFamily="34" charset="0"/>
              </a:defRPr>
            </a:lvl1pPr>
          </a:lstStyle>
          <a:p>
            <a:fld id="{25C38D76-D42D-4E20-AB2B-70BA2AA5C1BA}" type="slidenum">
              <a:rPr lang="tr-TR" altLang="tr-TR"/>
              <a:pPr/>
              <a:t>‹#›</a:t>
            </a:fld>
            <a:endParaRPr lang="tr-TR" altLang="tr-TR" dirty="0"/>
          </a:p>
        </p:txBody>
      </p:sp>
    </p:spTree>
    <p:extLst>
      <p:ext uri="{BB962C8B-B14F-4D97-AF65-F5344CB8AC3E}">
        <p14:creationId xmlns:p14="http://schemas.microsoft.com/office/powerpoint/2010/main" val="29683380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46400" cy="496888"/>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dirty="0"/>
          </a:p>
        </p:txBody>
      </p:sp>
      <p:sp>
        <p:nvSpPr>
          <p:cNvPr id="3" name="2 Veri Yer Tutucusu"/>
          <p:cNvSpPr>
            <a:spLocks noGrp="1"/>
          </p:cNvSpPr>
          <p:nvPr>
            <p:ph type="dt" idx="1"/>
          </p:nvPr>
        </p:nvSpPr>
        <p:spPr>
          <a:xfrm>
            <a:off x="3849688" y="0"/>
            <a:ext cx="2946400" cy="496888"/>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1A2D6024-A814-45F4-B843-A077384B4B57}" type="datetimeFigureOut">
              <a:rPr lang="en-US"/>
              <a:pPr>
                <a:defRPr/>
              </a:pPr>
              <a:t>5/14/2019</a:t>
            </a:fld>
            <a:endParaRPr lang="en-US" dirty="0"/>
          </a:p>
        </p:txBody>
      </p:sp>
      <p:sp>
        <p:nvSpPr>
          <p:cNvPr id="4" name="3 Slayt Görüntüsü Yer Tutucusu"/>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4 Not Yer Tutucusu"/>
          <p:cNvSpPr>
            <a:spLocks noGrp="1"/>
          </p:cNvSpPr>
          <p:nvPr>
            <p:ph type="body" sz="quarter" idx="3"/>
          </p:nvPr>
        </p:nvSpPr>
        <p:spPr>
          <a:xfrm>
            <a:off x="679450" y="4714875"/>
            <a:ext cx="5438775" cy="4468813"/>
          </a:xfrm>
          <a:prstGeom prst="rect">
            <a:avLst/>
          </a:prstGeom>
        </p:spPr>
        <p:txBody>
          <a:bodyPr vert="horz" lIns="91440" tIns="45720" rIns="91440" bIns="45720" rtlCol="0">
            <a:normAutofit/>
          </a:bodyPr>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endParaRPr lang="en-US" noProof="0"/>
          </a:p>
        </p:txBody>
      </p:sp>
      <p:sp>
        <p:nvSpPr>
          <p:cNvPr id="6" name="5 Altbilgi Yer Tutucusu"/>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dirty="0"/>
          </a:p>
        </p:txBody>
      </p:sp>
      <p:sp>
        <p:nvSpPr>
          <p:cNvPr id="7" name="6 Slayt Numarası Yer Tutucusu"/>
          <p:cNvSpPr>
            <a:spLocks noGrp="1"/>
          </p:cNvSpPr>
          <p:nvPr>
            <p:ph type="sldNum" sz="quarter" idx="5"/>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F41B4697-8BC6-4EF5-AB18-1AED3E6C83A5}" type="slidenum">
              <a:rPr lang="en-US" altLang="tr-TR" smtClean="0"/>
              <a:pPr/>
              <a:t>‹#›</a:t>
            </a:fld>
            <a:endParaRPr lang="en-US" altLang="tr-TR" dirty="0"/>
          </a:p>
        </p:txBody>
      </p:sp>
    </p:spTree>
    <p:extLst>
      <p:ext uri="{BB962C8B-B14F-4D97-AF65-F5344CB8AC3E}">
        <p14:creationId xmlns:p14="http://schemas.microsoft.com/office/powerpoint/2010/main" val="369461818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indent="0" algn="just">
              <a:spcBef>
                <a:spcPts val="0"/>
              </a:spcBef>
              <a:spcAft>
                <a:spcPts val="0"/>
              </a:spcAft>
              <a:buNone/>
            </a:pPr>
            <a:r>
              <a:rPr lang="tr-TR" sz="1200" b="1" dirty="0" smtClean="0"/>
              <a:t>Yaşlı Bireyler İçin Toplu Taşımada Ücretsiz Seyahat Hakkı Genişletildi</a:t>
            </a:r>
            <a:endParaRPr lang="tr-TR" sz="1200" dirty="0" smtClean="0"/>
          </a:p>
          <a:p>
            <a:pPr algn="just">
              <a:spcBef>
                <a:spcPts val="0"/>
              </a:spcBef>
              <a:spcAft>
                <a:spcPts val="0"/>
              </a:spcAft>
            </a:pPr>
            <a:r>
              <a:rPr lang="tr-TR" sz="1200" dirty="0" smtClean="0"/>
              <a:t>Yaşlı bireyler için </a:t>
            </a:r>
            <a:r>
              <a:rPr lang="tr-TR" sz="1200" dirty="0" err="1" smtClean="0"/>
              <a:t>şehiriçi</a:t>
            </a:r>
            <a:r>
              <a:rPr lang="tr-TR" sz="1200" dirty="0" smtClean="0"/>
              <a:t> toplu taşıma araçlarında ücretsiz taşımacılığın kapsamı 2014 yılında daha da genişletildi. Artık tüm resmi ve özel halk otobüsleri ile deniz ulaşım araçlarından  yaşlı bireyler ücretsiz faydalanmaktadır.</a:t>
            </a:r>
          </a:p>
          <a:p>
            <a:pPr algn="just">
              <a:spcBef>
                <a:spcPts val="0"/>
              </a:spcBef>
              <a:spcAft>
                <a:spcPts val="0"/>
              </a:spcAft>
            </a:pPr>
            <a:r>
              <a:rPr lang="tr-TR" sz="1200" dirty="0" smtClean="0"/>
              <a:t>TCDD bünyesinde ise tren biletlerinde 60 yaş ve üzeri vatandaşlarımıza %20, 65 yaş üstü vatandaşlarımıza ise %50 indirim uygulaması hayata geçmiştir.   </a:t>
            </a:r>
          </a:p>
          <a:p>
            <a:pPr marL="0" indent="0" algn="just">
              <a:spcBef>
                <a:spcPts val="0"/>
              </a:spcBef>
              <a:spcAft>
                <a:spcPts val="0"/>
              </a:spcAft>
              <a:buNone/>
            </a:pPr>
            <a:endParaRPr lang="tr-TR" sz="1200" dirty="0" smtClean="0"/>
          </a:p>
          <a:p>
            <a:pPr marL="0" indent="0" algn="just">
              <a:spcBef>
                <a:spcPts val="0"/>
              </a:spcBef>
              <a:spcAft>
                <a:spcPts val="0"/>
              </a:spcAft>
              <a:buNone/>
            </a:pPr>
            <a:r>
              <a:rPr lang="tr-TR" sz="1200" b="1" dirty="0" smtClean="0"/>
              <a:t>Engelli Bireyler İçin Toplu Taşımada Ücretsiz Seyahat Hakkı Genişletildi</a:t>
            </a:r>
            <a:endParaRPr lang="tr-TR" sz="1200" dirty="0" smtClean="0"/>
          </a:p>
          <a:p>
            <a:pPr algn="just">
              <a:spcBef>
                <a:spcPts val="0"/>
              </a:spcBef>
              <a:spcAft>
                <a:spcPts val="0"/>
              </a:spcAft>
            </a:pPr>
            <a:r>
              <a:rPr lang="tr-TR" sz="1200" dirty="0" smtClean="0"/>
              <a:t>Engelli bireyler için de, </a:t>
            </a:r>
            <a:r>
              <a:rPr lang="tr-TR" sz="1200" dirty="0" err="1" smtClean="0"/>
              <a:t>şehiriçi</a:t>
            </a:r>
            <a:r>
              <a:rPr lang="tr-TR" sz="1200" dirty="0" smtClean="0"/>
              <a:t> toplu taşıma araçlarında ücretsiz taşımacılığın kapsamı 2014 yılında daha da genişletildi. Artık tüm resmi ve özel halk otobüsleri ile deniz ulaşım araçlarından engelli bireyler ücretsiz faydalanmaktadır. TCDD bünyesinde ise, trenlerden engelli bireylerin ücretsiz olarak yararlanma hakkı getirilmiştir. </a:t>
            </a:r>
          </a:p>
          <a:p>
            <a:endParaRPr lang="tr-TR" dirty="0"/>
          </a:p>
        </p:txBody>
      </p:sp>
      <p:sp>
        <p:nvSpPr>
          <p:cNvPr id="4" name="Slayt Numarası Yer Tutucusu 3"/>
          <p:cNvSpPr>
            <a:spLocks noGrp="1"/>
          </p:cNvSpPr>
          <p:nvPr>
            <p:ph type="sldNum" sz="quarter" idx="10"/>
          </p:nvPr>
        </p:nvSpPr>
        <p:spPr/>
        <p:txBody>
          <a:bodyPr/>
          <a:lstStyle/>
          <a:p>
            <a:fld id="{F41B4697-8BC6-4EF5-AB18-1AED3E6C83A5}" type="slidenum">
              <a:rPr lang="en-US" altLang="tr-TR" smtClean="0"/>
              <a:pPr/>
              <a:t>33</a:t>
            </a:fld>
            <a:endParaRPr lang="en-US" altLang="tr-TR" dirty="0"/>
          </a:p>
        </p:txBody>
      </p:sp>
    </p:spTree>
    <p:extLst>
      <p:ext uri="{BB962C8B-B14F-4D97-AF65-F5344CB8AC3E}">
        <p14:creationId xmlns:p14="http://schemas.microsoft.com/office/powerpoint/2010/main" val="23542818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pPr>
              <a:defRPr/>
            </a:pPr>
            <a:fld id="{5A258D5F-0A1A-4D06-943F-EF71116CEA11}" type="datetime1">
              <a:rPr lang="tr-TR" smtClean="0"/>
              <a:pPr>
                <a:defRPr/>
              </a:pPr>
              <a:t>14.05.2019</a:t>
            </a:fld>
            <a:endParaRPr lang="tr-TR" dirty="0"/>
          </a:p>
        </p:txBody>
      </p:sp>
      <p:sp>
        <p:nvSpPr>
          <p:cNvPr id="5" name="Altbilgi Yer Tutucusu 4"/>
          <p:cNvSpPr>
            <a:spLocks noGrp="1"/>
          </p:cNvSpPr>
          <p:nvPr>
            <p:ph type="ftr" sz="quarter" idx="11"/>
          </p:nvPr>
        </p:nvSpPr>
        <p:spPr/>
        <p:txBody>
          <a:bodyPr/>
          <a:lstStyle/>
          <a:p>
            <a:pPr>
              <a:defRPr/>
            </a:pPr>
            <a:endParaRPr lang="tr-TR" dirty="0"/>
          </a:p>
        </p:txBody>
      </p:sp>
      <p:sp>
        <p:nvSpPr>
          <p:cNvPr id="6" name="Slayt Numarası Yer Tutucusu 5"/>
          <p:cNvSpPr>
            <a:spLocks noGrp="1"/>
          </p:cNvSpPr>
          <p:nvPr>
            <p:ph type="sldNum" sz="quarter" idx="12"/>
          </p:nvPr>
        </p:nvSpPr>
        <p:spPr/>
        <p:txBody>
          <a:bodyPr/>
          <a:lstStyle/>
          <a:p>
            <a:fld id="{90B1E0CE-788F-4A47-8984-62180BA243DB}" type="slidenum">
              <a:rPr lang="tr-TR" altLang="tr-TR" smtClean="0"/>
              <a:pPr/>
              <a:t>‹#›</a:t>
            </a:fld>
            <a:endParaRPr lang="tr-TR" altLang="tr-TR" dirty="0"/>
          </a:p>
        </p:txBody>
      </p:sp>
    </p:spTree>
    <p:extLst>
      <p:ext uri="{BB962C8B-B14F-4D97-AF65-F5344CB8AC3E}">
        <p14:creationId xmlns:p14="http://schemas.microsoft.com/office/powerpoint/2010/main" val="500588172"/>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a:defRPr/>
            </a:pPr>
            <a:fld id="{B3C3D571-20C9-4EE5-ADB8-7539219BB8F1}" type="datetime1">
              <a:rPr lang="tr-TR" smtClean="0"/>
              <a:pPr>
                <a:defRPr/>
              </a:pPr>
              <a:t>14.05.2019</a:t>
            </a:fld>
            <a:endParaRPr lang="tr-TR" dirty="0"/>
          </a:p>
        </p:txBody>
      </p:sp>
      <p:sp>
        <p:nvSpPr>
          <p:cNvPr id="5" name="Altbilgi Yer Tutucusu 4"/>
          <p:cNvSpPr>
            <a:spLocks noGrp="1"/>
          </p:cNvSpPr>
          <p:nvPr>
            <p:ph type="ftr" sz="quarter" idx="11"/>
          </p:nvPr>
        </p:nvSpPr>
        <p:spPr/>
        <p:txBody>
          <a:bodyPr/>
          <a:lstStyle/>
          <a:p>
            <a:pPr>
              <a:defRPr/>
            </a:pPr>
            <a:endParaRPr lang="tr-TR" dirty="0"/>
          </a:p>
        </p:txBody>
      </p:sp>
      <p:sp>
        <p:nvSpPr>
          <p:cNvPr id="6" name="Slayt Numarası Yer Tutucusu 5"/>
          <p:cNvSpPr>
            <a:spLocks noGrp="1"/>
          </p:cNvSpPr>
          <p:nvPr>
            <p:ph type="sldNum" sz="quarter" idx="12"/>
          </p:nvPr>
        </p:nvSpPr>
        <p:spPr/>
        <p:txBody>
          <a:bodyPr/>
          <a:lstStyle/>
          <a:p>
            <a:fld id="{7638EF64-A705-48CA-9FDA-7D88C79101A0}" type="slidenum">
              <a:rPr lang="tr-TR" altLang="tr-TR" smtClean="0"/>
              <a:pPr/>
              <a:t>‹#›</a:t>
            </a:fld>
            <a:endParaRPr lang="tr-TR" altLang="tr-TR" dirty="0"/>
          </a:p>
        </p:txBody>
      </p:sp>
    </p:spTree>
    <p:extLst>
      <p:ext uri="{BB962C8B-B14F-4D97-AF65-F5344CB8AC3E}">
        <p14:creationId xmlns:p14="http://schemas.microsoft.com/office/powerpoint/2010/main" val="1780089512"/>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a:defRPr/>
            </a:pPr>
            <a:fld id="{13A749D8-4DC5-4F59-989E-945DB7128D92}" type="datetime1">
              <a:rPr lang="tr-TR" smtClean="0"/>
              <a:pPr>
                <a:defRPr/>
              </a:pPr>
              <a:t>14.05.2019</a:t>
            </a:fld>
            <a:endParaRPr lang="tr-TR" dirty="0"/>
          </a:p>
        </p:txBody>
      </p:sp>
      <p:sp>
        <p:nvSpPr>
          <p:cNvPr id="5" name="Altbilgi Yer Tutucusu 4"/>
          <p:cNvSpPr>
            <a:spLocks noGrp="1"/>
          </p:cNvSpPr>
          <p:nvPr>
            <p:ph type="ftr" sz="quarter" idx="11"/>
          </p:nvPr>
        </p:nvSpPr>
        <p:spPr/>
        <p:txBody>
          <a:bodyPr/>
          <a:lstStyle/>
          <a:p>
            <a:pPr>
              <a:defRPr/>
            </a:pPr>
            <a:endParaRPr lang="tr-TR" dirty="0"/>
          </a:p>
        </p:txBody>
      </p:sp>
      <p:sp>
        <p:nvSpPr>
          <p:cNvPr id="6" name="Slayt Numarası Yer Tutucusu 5"/>
          <p:cNvSpPr>
            <a:spLocks noGrp="1"/>
          </p:cNvSpPr>
          <p:nvPr>
            <p:ph type="sldNum" sz="quarter" idx="12"/>
          </p:nvPr>
        </p:nvSpPr>
        <p:spPr/>
        <p:txBody>
          <a:bodyPr/>
          <a:lstStyle/>
          <a:p>
            <a:fld id="{2F57C1A0-A26B-4E82-AED7-97828FC4641A}" type="slidenum">
              <a:rPr lang="tr-TR" altLang="tr-TR" smtClean="0"/>
              <a:pPr/>
              <a:t>‹#›</a:t>
            </a:fld>
            <a:endParaRPr lang="tr-TR" altLang="tr-TR" dirty="0"/>
          </a:p>
        </p:txBody>
      </p:sp>
    </p:spTree>
    <p:extLst>
      <p:ext uri="{BB962C8B-B14F-4D97-AF65-F5344CB8AC3E}">
        <p14:creationId xmlns:p14="http://schemas.microsoft.com/office/powerpoint/2010/main" val="2108454059"/>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grpSp>
        <p:nvGrpSpPr>
          <p:cNvPr id="2" name="组合 1"/>
          <p:cNvGrpSpPr/>
          <p:nvPr userDrawn="1"/>
        </p:nvGrpSpPr>
        <p:grpSpPr>
          <a:xfrm>
            <a:off x="328927" y="364251"/>
            <a:ext cx="8486147" cy="845814"/>
            <a:chOff x="562641" y="364251"/>
            <a:chExt cx="11314862" cy="845814"/>
          </a:xfrm>
        </p:grpSpPr>
        <p:pic>
          <p:nvPicPr>
            <p:cNvPr id="3" name="图片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62641" y="364251"/>
              <a:ext cx="751794" cy="845814"/>
            </a:xfrm>
            <a:prstGeom prst="rect">
              <a:avLst/>
            </a:prstGeom>
          </p:spPr>
        </p:pic>
        <p:pic>
          <p:nvPicPr>
            <p:cNvPr id="4" name="图片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125709" y="364251"/>
              <a:ext cx="751794" cy="845814"/>
            </a:xfrm>
            <a:prstGeom prst="rect">
              <a:avLst/>
            </a:prstGeom>
          </p:spPr>
        </p:pic>
      </p:grpSp>
    </p:spTree>
    <p:extLst>
      <p:ext uri="{BB962C8B-B14F-4D97-AF65-F5344CB8AC3E}">
        <p14:creationId xmlns:p14="http://schemas.microsoft.com/office/powerpoint/2010/main" val="161990319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a:defRPr/>
            </a:pPr>
            <a:fld id="{6647E12C-6871-4195-9FF8-040A96FD7D79}" type="datetime1">
              <a:rPr lang="tr-TR" smtClean="0"/>
              <a:pPr>
                <a:defRPr/>
              </a:pPr>
              <a:t>14.05.2019</a:t>
            </a:fld>
            <a:endParaRPr lang="tr-TR" dirty="0"/>
          </a:p>
        </p:txBody>
      </p:sp>
      <p:sp>
        <p:nvSpPr>
          <p:cNvPr id="5" name="Altbilgi Yer Tutucusu 4"/>
          <p:cNvSpPr>
            <a:spLocks noGrp="1"/>
          </p:cNvSpPr>
          <p:nvPr>
            <p:ph type="ftr" sz="quarter" idx="11"/>
          </p:nvPr>
        </p:nvSpPr>
        <p:spPr/>
        <p:txBody>
          <a:bodyPr/>
          <a:lstStyle/>
          <a:p>
            <a:pPr>
              <a:defRPr/>
            </a:pPr>
            <a:endParaRPr lang="tr-TR" dirty="0"/>
          </a:p>
        </p:txBody>
      </p:sp>
      <p:sp>
        <p:nvSpPr>
          <p:cNvPr id="6" name="Slayt Numarası Yer Tutucusu 5"/>
          <p:cNvSpPr>
            <a:spLocks noGrp="1"/>
          </p:cNvSpPr>
          <p:nvPr>
            <p:ph type="sldNum" sz="quarter" idx="12"/>
          </p:nvPr>
        </p:nvSpPr>
        <p:spPr/>
        <p:txBody>
          <a:bodyPr/>
          <a:lstStyle/>
          <a:p>
            <a:fld id="{19929433-9A7A-419A-A9D1-2D5E3ACA1FE6}" type="slidenum">
              <a:rPr lang="tr-TR" altLang="tr-TR" smtClean="0"/>
              <a:pPr/>
              <a:t>‹#›</a:t>
            </a:fld>
            <a:endParaRPr lang="tr-TR" altLang="tr-TR" dirty="0"/>
          </a:p>
        </p:txBody>
      </p:sp>
    </p:spTree>
    <p:extLst>
      <p:ext uri="{BB962C8B-B14F-4D97-AF65-F5344CB8AC3E}">
        <p14:creationId xmlns:p14="http://schemas.microsoft.com/office/powerpoint/2010/main" val="831541281"/>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pPr>
              <a:defRPr/>
            </a:pPr>
            <a:fld id="{288B7FF6-E25B-4FE7-8A4F-0F6D1C7839B9}" type="datetime1">
              <a:rPr lang="tr-TR" smtClean="0"/>
              <a:pPr>
                <a:defRPr/>
              </a:pPr>
              <a:t>14.05.2019</a:t>
            </a:fld>
            <a:endParaRPr lang="tr-TR" dirty="0"/>
          </a:p>
        </p:txBody>
      </p:sp>
      <p:sp>
        <p:nvSpPr>
          <p:cNvPr id="5" name="Altbilgi Yer Tutucusu 4"/>
          <p:cNvSpPr>
            <a:spLocks noGrp="1"/>
          </p:cNvSpPr>
          <p:nvPr>
            <p:ph type="ftr" sz="quarter" idx="11"/>
          </p:nvPr>
        </p:nvSpPr>
        <p:spPr/>
        <p:txBody>
          <a:bodyPr/>
          <a:lstStyle/>
          <a:p>
            <a:pPr>
              <a:defRPr/>
            </a:pPr>
            <a:endParaRPr lang="tr-TR" dirty="0"/>
          </a:p>
        </p:txBody>
      </p:sp>
      <p:sp>
        <p:nvSpPr>
          <p:cNvPr id="6" name="Slayt Numarası Yer Tutucusu 5"/>
          <p:cNvSpPr>
            <a:spLocks noGrp="1"/>
          </p:cNvSpPr>
          <p:nvPr>
            <p:ph type="sldNum" sz="quarter" idx="12"/>
          </p:nvPr>
        </p:nvSpPr>
        <p:spPr/>
        <p:txBody>
          <a:bodyPr/>
          <a:lstStyle/>
          <a:p>
            <a:fld id="{F2C8395E-9528-4EBA-A87A-B0C99A0C5420}" type="slidenum">
              <a:rPr lang="tr-TR" altLang="tr-TR" smtClean="0"/>
              <a:pPr/>
              <a:t>‹#›</a:t>
            </a:fld>
            <a:endParaRPr lang="tr-TR" altLang="tr-TR" dirty="0"/>
          </a:p>
        </p:txBody>
      </p:sp>
    </p:spTree>
    <p:extLst>
      <p:ext uri="{BB962C8B-B14F-4D97-AF65-F5344CB8AC3E}">
        <p14:creationId xmlns:p14="http://schemas.microsoft.com/office/powerpoint/2010/main" val="954805029"/>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pPr>
              <a:defRPr/>
            </a:pPr>
            <a:fld id="{55182F76-BAA3-4F16-A445-F05DE75802DA}" type="datetime1">
              <a:rPr lang="tr-TR" smtClean="0"/>
              <a:pPr>
                <a:defRPr/>
              </a:pPr>
              <a:t>14.05.2019</a:t>
            </a:fld>
            <a:endParaRPr lang="tr-TR" dirty="0"/>
          </a:p>
        </p:txBody>
      </p:sp>
      <p:sp>
        <p:nvSpPr>
          <p:cNvPr id="6" name="Altbilgi Yer Tutucusu 5"/>
          <p:cNvSpPr>
            <a:spLocks noGrp="1"/>
          </p:cNvSpPr>
          <p:nvPr>
            <p:ph type="ftr" sz="quarter" idx="11"/>
          </p:nvPr>
        </p:nvSpPr>
        <p:spPr/>
        <p:txBody>
          <a:bodyPr/>
          <a:lstStyle/>
          <a:p>
            <a:pPr>
              <a:defRPr/>
            </a:pPr>
            <a:endParaRPr lang="tr-TR" dirty="0"/>
          </a:p>
        </p:txBody>
      </p:sp>
      <p:sp>
        <p:nvSpPr>
          <p:cNvPr id="7" name="Slayt Numarası Yer Tutucusu 6"/>
          <p:cNvSpPr>
            <a:spLocks noGrp="1"/>
          </p:cNvSpPr>
          <p:nvPr>
            <p:ph type="sldNum" sz="quarter" idx="12"/>
          </p:nvPr>
        </p:nvSpPr>
        <p:spPr/>
        <p:txBody>
          <a:bodyPr/>
          <a:lstStyle/>
          <a:p>
            <a:fld id="{28B6A500-F0A4-4ECD-BA06-2C4B90C1953C}" type="slidenum">
              <a:rPr lang="tr-TR" altLang="tr-TR" smtClean="0"/>
              <a:pPr/>
              <a:t>‹#›</a:t>
            </a:fld>
            <a:endParaRPr lang="tr-TR" altLang="tr-TR" dirty="0"/>
          </a:p>
        </p:txBody>
      </p:sp>
    </p:spTree>
    <p:extLst>
      <p:ext uri="{BB962C8B-B14F-4D97-AF65-F5344CB8AC3E}">
        <p14:creationId xmlns:p14="http://schemas.microsoft.com/office/powerpoint/2010/main" val="3745105530"/>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pPr>
              <a:defRPr/>
            </a:pPr>
            <a:fld id="{157B3A0B-314E-44FC-BF76-3AA6368407C1}" type="datetime1">
              <a:rPr lang="tr-TR" smtClean="0"/>
              <a:pPr>
                <a:defRPr/>
              </a:pPr>
              <a:t>14.05.2019</a:t>
            </a:fld>
            <a:endParaRPr lang="tr-TR" dirty="0"/>
          </a:p>
        </p:txBody>
      </p:sp>
      <p:sp>
        <p:nvSpPr>
          <p:cNvPr id="8" name="Altbilgi Yer Tutucusu 7"/>
          <p:cNvSpPr>
            <a:spLocks noGrp="1"/>
          </p:cNvSpPr>
          <p:nvPr>
            <p:ph type="ftr" sz="quarter" idx="11"/>
          </p:nvPr>
        </p:nvSpPr>
        <p:spPr/>
        <p:txBody>
          <a:bodyPr/>
          <a:lstStyle/>
          <a:p>
            <a:pPr>
              <a:defRPr/>
            </a:pPr>
            <a:endParaRPr lang="tr-TR" dirty="0"/>
          </a:p>
        </p:txBody>
      </p:sp>
      <p:sp>
        <p:nvSpPr>
          <p:cNvPr id="9" name="Slayt Numarası Yer Tutucusu 8"/>
          <p:cNvSpPr>
            <a:spLocks noGrp="1"/>
          </p:cNvSpPr>
          <p:nvPr>
            <p:ph type="sldNum" sz="quarter" idx="12"/>
          </p:nvPr>
        </p:nvSpPr>
        <p:spPr/>
        <p:txBody>
          <a:bodyPr/>
          <a:lstStyle/>
          <a:p>
            <a:fld id="{C9942525-7206-474F-9A9D-1E2507BE0564}" type="slidenum">
              <a:rPr lang="tr-TR" altLang="tr-TR" smtClean="0"/>
              <a:pPr/>
              <a:t>‹#›</a:t>
            </a:fld>
            <a:endParaRPr lang="tr-TR" altLang="tr-TR" dirty="0"/>
          </a:p>
        </p:txBody>
      </p:sp>
    </p:spTree>
    <p:extLst>
      <p:ext uri="{BB962C8B-B14F-4D97-AF65-F5344CB8AC3E}">
        <p14:creationId xmlns:p14="http://schemas.microsoft.com/office/powerpoint/2010/main" val="1108129263"/>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pPr>
              <a:defRPr/>
            </a:pPr>
            <a:fld id="{020DA954-87C8-49D1-8CAA-E2EE48459D01}" type="datetime1">
              <a:rPr lang="tr-TR" smtClean="0"/>
              <a:pPr>
                <a:defRPr/>
              </a:pPr>
              <a:t>14.05.2019</a:t>
            </a:fld>
            <a:endParaRPr lang="tr-TR" dirty="0"/>
          </a:p>
        </p:txBody>
      </p:sp>
      <p:sp>
        <p:nvSpPr>
          <p:cNvPr id="4" name="Altbilgi Yer Tutucusu 3"/>
          <p:cNvSpPr>
            <a:spLocks noGrp="1"/>
          </p:cNvSpPr>
          <p:nvPr>
            <p:ph type="ftr" sz="quarter" idx="11"/>
          </p:nvPr>
        </p:nvSpPr>
        <p:spPr/>
        <p:txBody>
          <a:bodyPr/>
          <a:lstStyle/>
          <a:p>
            <a:pPr>
              <a:defRPr/>
            </a:pPr>
            <a:endParaRPr lang="tr-TR" dirty="0"/>
          </a:p>
        </p:txBody>
      </p:sp>
      <p:sp>
        <p:nvSpPr>
          <p:cNvPr id="5" name="Slayt Numarası Yer Tutucusu 4"/>
          <p:cNvSpPr>
            <a:spLocks noGrp="1"/>
          </p:cNvSpPr>
          <p:nvPr>
            <p:ph type="sldNum" sz="quarter" idx="12"/>
          </p:nvPr>
        </p:nvSpPr>
        <p:spPr/>
        <p:txBody>
          <a:bodyPr/>
          <a:lstStyle/>
          <a:p>
            <a:fld id="{D412136F-5C16-49FD-A6C8-DA3E7A2C7115}" type="slidenum">
              <a:rPr lang="tr-TR" altLang="tr-TR" smtClean="0"/>
              <a:pPr/>
              <a:t>‹#›</a:t>
            </a:fld>
            <a:endParaRPr lang="tr-TR" altLang="tr-TR" dirty="0"/>
          </a:p>
        </p:txBody>
      </p:sp>
    </p:spTree>
    <p:extLst>
      <p:ext uri="{BB962C8B-B14F-4D97-AF65-F5344CB8AC3E}">
        <p14:creationId xmlns:p14="http://schemas.microsoft.com/office/powerpoint/2010/main" val="522257705"/>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pPr>
              <a:defRPr/>
            </a:pPr>
            <a:fld id="{26C2A49F-91C6-42BC-B2AB-1F9867931452}" type="datetime1">
              <a:rPr lang="tr-TR" smtClean="0"/>
              <a:pPr>
                <a:defRPr/>
              </a:pPr>
              <a:t>14.05.2019</a:t>
            </a:fld>
            <a:endParaRPr lang="tr-TR" dirty="0"/>
          </a:p>
        </p:txBody>
      </p:sp>
      <p:sp>
        <p:nvSpPr>
          <p:cNvPr id="3" name="Altbilgi Yer Tutucusu 2"/>
          <p:cNvSpPr>
            <a:spLocks noGrp="1"/>
          </p:cNvSpPr>
          <p:nvPr>
            <p:ph type="ftr" sz="quarter" idx="11"/>
          </p:nvPr>
        </p:nvSpPr>
        <p:spPr/>
        <p:txBody>
          <a:bodyPr/>
          <a:lstStyle/>
          <a:p>
            <a:pPr>
              <a:defRPr/>
            </a:pPr>
            <a:endParaRPr lang="tr-TR" dirty="0"/>
          </a:p>
        </p:txBody>
      </p:sp>
      <p:sp>
        <p:nvSpPr>
          <p:cNvPr id="4" name="Slayt Numarası Yer Tutucusu 3"/>
          <p:cNvSpPr>
            <a:spLocks noGrp="1"/>
          </p:cNvSpPr>
          <p:nvPr>
            <p:ph type="sldNum" sz="quarter" idx="12"/>
          </p:nvPr>
        </p:nvSpPr>
        <p:spPr/>
        <p:txBody>
          <a:bodyPr/>
          <a:lstStyle/>
          <a:p>
            <a:fld id="{101A3A0E-DB33-44CC-A0EB-D09F9F0750C3}" type="slidenum">
              <a:rPr lang="tr-TR" altLang="tr-TR" smtClean="0"/>
              <a:pPr/>
              <a:t>‹#›</a:t>
            </a:fld>
            <a:endParaRPr lang="tr-TR" altLang="tr-TR" dirty="0"/>
          </a:p>
        </p:txBody>
      </p:sp>
    </p:spTree>
    <p:extLst>
      <p:ext uri="{BB962C8B-B14F-4D97-AF65-F5344CB8AC3E}">
        <p14:creationId xmlns:p14="http://schemas.microsoft.com/office/powerpoint/2010/main" val="540158796"/>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pPr>
              <a:defRPr/>
            </a:pPr>
            <a:fld id="{C4D39CF3-A912-429D-B4A5-6E1DBF5DDCBE}" type="datetime1">
              <a:rPr lang="tr-TR" smtClean="0"/>
              <a:pPr>
                <a:defRPr/>
              </a:pPr>
              <a:t>14.05.2019</a:t>
            </a:fld>
            <a:endParaRPr lang="tr-TR" dirty="0"/>
          </a:p>
        </p:txBody>
      </p:sp>
      <p:sp>
        <p:nvSpPr>
          <p:cNvPr id="6" name="Altbilgi Yer Tutucusu 5"/>
          <p:cNvSpPr>
            <a:spLocks noGrp="1"/>
          </p:cNvSpPr>
          <p:nvPr>
            <p:ph type="ftr" sz="quarter" idx="11"/>
          </p:nvPr>
        </p:nvSpPr>
        <p:spPr/>
        <p:txBody>
          <a:bodyPr/>
          <a:lstStyle/>
          <a:p>
            <a:pPr>
              <a:defRPr/>
            </a:pPr>
            <a:endParaRPr lang="tr-TR" dirty="0"/>
          </a:p>
        </p:txBody>
      </p:sp>
      <p:sp>
        <p:nvSpPr>
          <p:cNvPr id="7" name="Slayt Numarası Yer Tutucusu 6"/>
          <p:cNvSpPr>
            <a:spLocks noGrp="1"/>
          </p:cNvSpPr>
          <p:nvPr>
            <p:ph type="sldNum" sz="quarter" idx="12"/>
          </p:nvPr>
        </p:nvSpPr>
        <p:spPr/>
        <p:txBody>
          <a:bodyPr/>
          <a:lstStyle/>
          <a:p>
            <a:fld id="{49756746-AC7B-4A29-AB64-7ADC2841298D}" type="slidenum">
              <a:rPr lang="tr-TR" altLang="tr-TR" smtClean="0"/>
              <a:pPr/>
              <a:t>‹#›</a:t>
            </a:fld>
            <a:endParaRPr lang="tr-TR" altLang="tr-TR" dirty="0"/>
          </a:p>
        </p:txBody>
      </p:sp>
    </p:spTree>
    <p:extLst>
      <p:ext uri="{BB962C8B-B14F-4D97-AF65-F5344CB8AC3E}">
        <p14:creationId xmlns:p14="http://schemas.microsoft.com/office/powerpoint/2010/main" val="1236294784"/>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pPr>
              <a:defRPr/>
            </a:pPr>
            <a:fld id="{5ADC691D-96CB-4BC0-8147-49D1D9630B74}" type="datetime1">
              <a:rPr lang="tr-TR" smtClean="0"/>
              <a:pPr>
                <a:defRPr/>
              </a:pPr>
              <a:t>14.05.2019</a:t>
            </a:fld>
            <a:endParaRPr lang="tr-TR" dirty="0"/>
          </a:p>
        </p:txBody>
      </p:sp>
      <p:sp>
        <p:nvSpPr>
          <p:cNvPr id="6" name="Altbilgi Yer Tutucusu 5"/>
          <p:cNvSpPr>
            <a:spLocks noGrp="1"/>
          </p:cNvSpPr>
          <p:nvPr>
            <p:ph type="ftr" sz="quarter" idx="11"/>
          </p:nvPr>
        </p:nvSpPr>
        <p:spPr/>
        <p:txBody>
          <a:bodyPr/>
          <a:lstStyle/>
          <a:p>
            <a:pPr>
              <a:defRPr/>
            </a:pPr>
            <a:endParaRPr lang="tr-TR" dirty="0"/>
          </a:p>
        </p:txBody>
      </p:sp>
      <p:sp>
        <p:nvSpPr>
          <p:cNvPr id="7" name="Slayt Numarası Yer Tutucusu 6"/>
          <p:cNvSpPr>
            <a:spLocks noGrp="1"/>
          </p:cNvSpPr>
          <p:nvPr>
            <p:ph type="sldNum" sz="quarter" idx="12"/>
          </p:nvPr>
        </p:nvSpPr>
        <p:spPr/>
        <p:txBody>
          <a:bodyPr/>
          <a:lstStyle/>
          <a:p>
            <a:fld id="{B9F74B11-4CC9-4FDC-BD2A-FF291E01A05D}" type="slidenum">
              <a:rPr lang="tr-TR" altLang="tr-TR" smtClean="0"/>
              <a:pPr/>
              <a:t>‹#›</a:t>
            </a:fld>
            <a:endParaRPr lang="tr-TR" altLang="tr-TR" dirty="0"/>
          </a:p>
        </p:txBody>
      </p:sp>
    </p:spTree>
    <p:extLst>
      <p:ext uri="{BB962C8B-B14F-4D97-AF65-F5344CB8AC3E}">
        <p14:creationId xmlns:p14="http://schemas.microsoft.com/office/powerpoint/2010/main" val="3948020615"/>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2F820020-7149-4331-93B9-FD96D6F8973D}" type="datetime1">
              <a:rPr lang="tr-TR" smtClean="0"/>
              <a:pPr>
                <a:defRPr/>
              </a:pPr>
              <a:t>14.05.2019</a:t>
            </a:fld>
            <a:endParaRPr lang="tr-TR" dirty="0"/>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tr-TR" dirty="0"/>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CA372E-014D-4478-9E18-A4159B1DE8F4}" type="slidenum">
              <a:rPr lang="tr-TR" altLang="tr-TR" smtClean="0"/>
              <a:pPr/>
              <a:t>‹#›</a:t>
            </a:fld>
            <a:endParaRPr lang="tr-TR" altLang="tr-TR" dirty="0"/>
          </a:p>
        </p:txBody>
      </p:sp>
    </p:spTree>
    <p:extLst>
      <p:ext uri="{BB962C8B-B14F-4D97-AF65-F5344CB8AC3E}">
        <p14:creationId xmlns:p14="http://schemas.microsoft.com/office/powerpoint/2010/main" val="622595833"/>
      </p:ext>
    </p:extLst>
  </p:cSld>
  <p:clrMap bg1="lt1" tx1="dk1" bg2="lt2" tx2="dk2" accent1="accent1" accent2="accent2" accent3="accent3" accent4="accent4" accent5="accent5" accent6="accent6" hlink="hlink" folHlink="folHlink"/>
  <p:sldLayoutIdLst>
    <p:sldLayoutId id="2147490165" r:id="rId1"/>
    <p:sldLayoutId id="2147490166" r:id="rId2"/>
    <p:sldLayoutId id="2147490167" r:id="rId3"/>
    <p:sldLayoutId id="2147490168" r:id="rId4"/>
    <p:sldLayoutId id="2147490169" r:id="rId5"/>
    <p:sldLayoutId id="2147490170" r:id="rId6"/>
    <p:sldLayoutId id="2147490171" r:id="rId7"/>
    <p:sldLayoutId id="2147490172" r:id="rId8"/>
    <p:sldLayoutId id="2147490173" r:id="rId9"/>
    <p:sldLayoutId id="2147490174" r:id="rId10"/>
    <p:sldLayoutId id="2147490175" r:id="rId11"/>
    <p:sldLayoutId id="2147490176" r:id="rId12"/>
  </p:sldLayoutIdLst>
  <p:transition>
    <p:fade/>
  </p:transition>
  <p:timing>
    <p:tnLst>
      <p:par>
        <p:cTn id="1" dur="indefinite" restart="never" nodeType="tmRoot"/>
      </p:par>
    </p:tnLst>
  </p:timing>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image" Target="../media/image10.png"/><Relationship Id="rId1" Type="http://schemas.openxmlformats.org/officeDocument/2006/relationships/slideLayout" Target="../slideLayouts/slideLayout6.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jpe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hyperlink" Target="file:///I:/engelli%20y&#246;netmelik%20de&#287;i&#351;ikli&#287;i/ek-2.degisiklikleri.02.07.2013.doc"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s://oneworld.expert/?p=69"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2.xml"/><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OYHGM\Desktop\engelli ve yaşlı hizmetleri g.m.png"/>
          <p:cNvPicPr>
            <a:picLocks noChangeAspect="1" noChangeArrowheads="1"/>
          </p:cNvPicPr>
          <p:nvPr/>
        </p:nvPicPr>
        <p:blipFill rotWithShape="1">
          <a:blip r:embed="rId2">
            <a:extLst>
              <a:ext uri="{28A0092B-C50C-407E-A947-70E740481C1C}">
                <a14:useLocalDpi xmlns:a14="http://schemas.microsoft.com/office/drawing/2010/main" val="0"/>
              </a:ext>
            </a:extLst>
          </a:blip>
          <a:srcRect l="27586" r="28522"/>
          <a:stretch/>
        </p:blipFill>
        <p:spPr bwMode="auto">
          <a:xfrm>
            <a:off x="13522" y="0"/>
            <a:ext cx="9144000" cy="6686600"/>
          </a:xfrm>
          <a:prstGeom prst="rect">
            <a:avLst/>
          </a:prstGeom>
          <a:noFill/>
          <a:extLst>
            <a:ext uri="{909E8E84-426E-40DD-AFC4-6F175D3DCCD1}">
              <a14:hiddenFill xmlns:a14="http://schemas.microsoft.com/office/drawing/2010/main">
                <a:solidFill>
                  <a:srgbClr val="FFFFFF"/>
                </a:solidFill>
              </a14:hiddenFill>
            </a:ext>
          </a:extLst>
        </p:spPr>
      </p:pic>
      <p:sp>
        <p:nvSpPr>
          <p:cNvPr id="2" name="Metin kutusu 1"/>
          <p:cNvSpPr txBox="1"/>
          <p:nvPr/>
        </p:nvSpPr>
        <p:spPr>
          <a:xfrm>
            <a:off x="3275856" y="5518973"/>
            <a:ext cx="2935804" cy="646331"/>
          </a:xfrm>
          <a:prstGeom prst="rect">
            <a:avLst/>
          </a:prstGeom>
          <a:noFill/>
        </p:spPr>
        <p:txBody>
          <a:bodyPr wrap="none" rtlCol="0">
            <a:spAutoFit/>
          </a:bodyPr>
          <a:lstStyle/>
          <a:p>
            <a:pPr algn="ctr"/>
            <a:r>
              <a:rPr lang="tr-TR" dirty="0" err="1" smtClean="0">
                <a:latin typeface="+mn-lt"/>
              </a:rPr>
              <a:t>Dr.Deniz</a:t>
            </a:r>
            <a:r>
              <a:rPr lang="tr-TR" dirty="0" smtClean="0">
                <a:latin typeface="+mn-lt"/>
              </a:rPr>
              <a:t> ÇAĞLAYAN GÜMÜŞ</a:t>
            </a:r>
          </a:p>
          <a:p>
            <a:pPr algn="ctr"/>
            <a:r>
              <a:rPr lang="tr-TR" dirty="0" smtClean="0">
                <a:latin typeface="+mn-lt"/>
              </a:rPr>
              <a:t>Erişilebilirlik Dairesi Başkan V.</a:t>
            </a:r>
            <a:endParaRPr lang="tr-TR" dirty="0">
              <a:latin typeface="+mn-lt"/>
            </a:endParaRPr>
          </a:p>
        </p:txBody>
      </p:sp>
      <p:sp>
        <p:nvSpPr>
          <p:cNvPr id="4" name="Metin kutusu 3"/>
          <p:cNvSpPr txBox="1"/>
          <p:nvPr/>
        </p:nvSpPr>
        <p:spPr>
          <a:xfrm>
            <a:off x="2644707" y="6218148"/>
            <a:ext cx="3871509" cy="523220"/>
          </a:xfrm>
          <a:prstGeom prst="rect">
            <a:avLst/>
          </a:prstGeom>
          <a:noFill/>
        </p:spPr>
        <p:txBody>
          <a:bodyPr wrap="none" rtlCol="0">
            <a:spAutoFit/>
          </a:bodyPr>
          <a:lstStyle/>
          <a:p>
            <a:pPr algn="ctr"/>
            <a:r>
              <a:rPr lang="tr-TR" sz="1400" dirty="0">
                <a:latin typeface="+mn-lt"/>
              </a:rPr>
              <a:t>YÜKSEKÖĞRETİMDE ENGELSİZ UFUKLAR </a:t>
            </a:r>
            <a:r>
              <a:rPr lang="tr-TR" sz="1400" dirty="0" smtClean="0">
                <a:latin typeface="+mn-lt"/>
              </a:rPr>
              <a:t>ÇALIŞTAYI </a:t>
            </a:r>
          </a:p>
          <a:p>
            <a:pPr algn="ctr"/>
            <a:r>
              <a:rPr lang="tr-TR" sz="1400" dirty="0" smtClean="0">
                <a:latin typeface="+mn-lt"/>
              </a:rPr>
              <a:t>15 MAYIS 2019 ANKARA </a:t>
            </a:r>
            <a:endParaRPr lang="tr-TR" sz="1400" dirty="0">
              <a:latin typeface="+mn-lt"/>
            </a:endParaRPr>
          </a:p>
        </p:txBody>
      </p:sp>
    </p:spTree>
    <p:extLst>
      <p:ext uri="{BB962C8B-B14F-4D97-AF65-F5344CB8AC3E}">
        <p14:creationId xmlns:p14="http://schemas.microsoft.com/office/powerpoint/2010/main" val="2140988737"/>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pattFill prst="pct80">
          <a:fgClr>
            <a:schemeClr val="accent1">
              <a:tint val="20000"/>
            </a:schemeClr>
          </a:fgClr>
          <a:bgClr>
            <a:schemeClr val="bg1"/>
          </a:bgClr>
        </a:patt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902389" y="2506243"/>
            <a:ext cx="1637124" cy="21044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380987" y="44463"/>
            <a:ext cx="1722725" cy="21554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Resim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512" y="38031"/>
            <a:ext cx="1639664" cy="2246223"/>
          </a:xfrm>
          <a:prstGeom prst="rect">
            <a:avLst/>
          </a:prstGeom>
        </p:spPr>
      </p:pic>
      <p:pic>
        <p:nvPicPr>
          <p:cNvPr id="11" name="Picture 2"/>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767799" y="23294"/>
            <a:ext cx="1582970" cy="21766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4"/>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15443" y="4865079"/>
            <a:ext cx="1603733" cy="19533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Resim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94580" y="4865081"/>
            <a:ext cx="1724660" cy="1981573"/>
          </a:xfrm>
          <a:prstGeom prst="rect">
            <a:avLst/>
          </a:prstGeom>
        </p:spPr>
      </p:pic>
      <p:pic>
        <p:nvPicPr>
          <p:cNvPr id="14" name="Resim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21189" y="4865080"/>
            <a:ext cx="1671433" cy="2000725"/>
          </a:xfrm>
          <a:prstGeom prst="rect">
            <a:avLst/>
          </a:prstGeom>
        </p:spPr>
      </p:pic>
      <p:pic>
        <p:nvPicPr>
          <p:cNvPr id="15" name="Resim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15444" y="2506245"/>
            <a:ext cx="1603732" cy="2151865"/>
          </a:xfrm>
          <a:prstGeom prst="rect">
            <a:avLst/>
          </a:prstGeom>
        </p:spPr>
      </p:pic>
      <p:pic>
        <p:nvPicPr>
          <p:cNvPr id="16" name="Resim 1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371459" y="2506244"/>
            <a:ext cx="1732253" cy="2151865"/>
          </a:xfrm>
          <a:prstGeom prst="rect">
            <a:avLst/>
          </a:prstGeom>
        </p:spPr>
      </p:pic>
      <p:pic>
        <p:nvPicPr>
          <p:cNvPr id="17" name="Resim 1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725946" y="2506243"/>
            <a:ext cx="1666676" cy="2104497"/>
          </a:xfrm>
          <a:prstGeom prst="rect">
            <a:avLst/>
          </a:prstGeom>
        </p:spPr>
      </p:pic>
      <p:pic>
        <p:nvPicPr>
          <p:cNvPr id="18" name="Resim 1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902390" y="4865078"/>
            <a:ext cx="1637123" cy="1981575"/>
          </a:xfrm>
          <a:prstGeom prst="rect">
            <a:avLst/>
          </a:prstGeom>
        </p:spPr>
      </p:pic>
      <p:pic>
        <p:nvPicPr>
          <p:cNvPr id="20" name="Resim 1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902389" y="38031"/>
            <a:ext cx="1637124" cy="2161889"/>
          </a:xfrm>
          <a:prstGeom prst="rect">
            <a:avLst/>
          </a:prstGeom>
        </p:spPr>
      </p:pic>
    </p:spTree>
    <p:extLst>
      <p:ext uri="{BB962C8B-B14F-4D97-AF65-F5344CB8AC3E}">
        <p14:creationId xmlns:p14="http://schemas.microsoft.com/office/powerpoint/2010/main" val="1195909916"/>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67544" y="2564904"/>
            <a:ext cx="8229600" cy="1143000"/>
          </a:xfrm>
        </p:spPr>
        <p:txBody>
          <a:bodyPr>
            <a:normAutofit fontScale="90000"/>
          </a:bodyPr>
          <a:lstStyle/>
          <a:p>
            <a:r>
              <a:rPr lang="tr-TR" altLang="tr-TR" b="1" dirty="0">
                <a:solidFill>
                  <a:srgbClr val="C00000"/>
                </a:solidFill>
                <a:cs typeface="Arial" charset="0"/>
              </a:rPr>
              <a:t>EĞİTİM, REHABİLİTASYON VE SOSYAL HAYATA KATILIM</a:t>
            </a:r>
            <a:br>
              <a:rPr lang="tr-TR" altLang="tr-TR" b="1" dirty="0">
                <a:solidFill>
                  <a:srgbClr val="C00000"/>
                </a:solidFill>
                <a:cs typeface="Arial" charset="0"/>
              </a:rPr>
            </a:br>
            <a:endParaRPr lang="tr-TR" dirty="0"/>
          </a:p>
        </p:txBody>
      </p:sp>
    </p:spTree>
    <p:extLst>
      <p:ext uri="{BB962C8B-B14F-4D97-AF65-F5344CB8AC3E}">
        <p14:creationId xmlns:p14="http://schemas.microsoft.com/office/powerpoint/2010/main" val="747421025"/>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858763"/>
          </a:xfrm>
        </p:spPr>
      </p:pic>
      <p:sp>
        <p:nvSpPr>
          <p:cNvPr id="3" name="Dikdörtgen 2"/>
          <p:cNvSpPr/>
          <p:nvPr/>
        </p:nvSpPr>
        <p:spPr>
          <a:xfrm>
            <a:off x="1016612" y="764704"/>
            <a:ext cx="8100392" cy="5529719"/>
          </a:xfrm>
          <a:prstGeom prst="rect">
            <a:avLst/>
          </a:prstGeom>
        </p:spPr>
        <p:txBody>
          <a:bodyPr wrap="square">
            <a:spAutoFit/>
          </a:bodyPr>
          <a:lstStyle/>
          <a:p>
            <a:pPr algn="ctr">
              <a:lnSpc>
                <a:spcPct val="115000"/>
              </a:lnSpc>
              <a:spcAft>
                <a:spcPts val="1000"/>
              </a:spcAft>
            </a:pPr>
            <a:r>
              <a:rPr lang="tr-TR" sz="2400" b="1" dirty="0">
                <a:latin typeface="Calibri" panose="020F0502020204030204" pitchFamily="34" charset="0"/>
                <a:ea typeface="Calibri" panose="020F0502020204030204" pitchFamily="34" charset="0"/>
                <a:cs typeface="Times New Roman" panose="02020603050405020304" pitchFamily="18" charset="0"/>
              </a:rPr>
              <a:t>OTİZM SPEKTRUM BOZUKLUĞU OLAN BİREYLERE YÖNELİK ULUSAL EYLEM PLANI (</a:t>
            </a:r>
            <a:r>
              <a:rPr lang="tr-TR" sz="2400" b="1" dirty="0">
                <a:latin typeface="Calibri" panose="020F0502020204030204" pitchFamily="34" charset="0"/>
                <a:ea typeface="Calibri" panose="020F0502020204030204" pitchFamily="34" charset="0"/>
                <a:cs typeface="Times New Roman" panose="02020603050405020304" pitchFamily="18" charset="0"/>
              </a:rPr>
              <a:t>2016-2019)</a:t>
            </a:r>
            <a:endParaRPr lang="tr-TR" sz="2400" b="1"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tr-TR" b="1" dirty="0">
                <a:latin typeface="Calibri" panose="020F0502020204030204" pitchFamily="34" charset="0"/>
                <a:ea typeface="Calibri" panose="020F0502020204030204" pitchFamily="34" charset="0"/>
                <a:cs typeface="Times New Roman" panose="02020603050405020304" pitchFamily="18" charset="0"/>
              </a:rPr>
              <a:t>“Otizm Spektrum Bozukluğu Ulusal Eylem Planı (2016-2019)” Yüksek Planlama Kurulu’nun 13.4.2016 tarih ve 2016/8 sayılı kararı ile onaylanmış, 3 Aralık 2016 tarih ve 29907 sayılı Resmi </a:t>
            </a:r>
            <a:r>
              <a:rPr lang="tr-TR" b="1" dirty="0" err="1">
                <a:latin typeface="Calibri" panose="020F0502020204030204" pitchFamily="34" charset="0"/>
                <a:ea typeface="Calibri" panose="020F0502020204030204" pitchFamily="34" charset="0"/>
                <a:cs typeface="Times New Roman" panose="02020603050405020304" pitchFamily="18" charset="0"/>
              </a:rPr>
              <a:t>Gazete’de</a:t>
            </a:r>
            <a:r>
              <a:rPr lang="tr-TR" b="1" dirty="0">
                <a:latin typeface="Calibri" panose="020F0502020204030204" pitchFamily="34" charset="0"/>
                <a:ea typeface="Calibri" panose="020F0502020204030204" pitchFamily="34" charset="0"/>
                <a:cs typeface="Times New Roman" panose="02020603050405020304" pitchFamily="18" charset="0"/>
              </a:rPr>
              <a:t> yayımlanarak yürürlüğe girmiştir</a:t>
            </a:r>
            <a:r>
              <a:rPr lang="tr-TR" b="1" dirty="0" smtClean="0">
                <a:latin typeface="Calibri" panose="020F0502020204030204" pitchFamily="34" charset="0"/>
                <a:ea typeface="Calibri" panose="020F0502020204030204" pitchFamily="34" charset="0"/>
                <a:cs typeface="Times New Roman" panose="02020603050405020304" pitchFamily="18" charset="0"/>
              </a:rPr>
              <a:t>.</a:t>
            </a:r>
          </a:p>
          <a:p>
            <a:pPr lvl="0" algn="just">
              <a:lnSpc>
                <a:spcPct val="115000"/>
              </a:lnSpc>
              <a:spcAft>
                <a:spcPts val="0"/>
              </a:spcAft>
            </a:pPr>
            <a:endParaRPr lang="tr-TR" b="1"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tr-TR" b="1" dirty="0">
                <a:latin typeface="Calibri" panose="020F0502020204030204" pitchFamily="34" charset="0"/>
                <a:ea typeface="Calibri" panose="020F0502020204030204" pitchFamily="34" charset="0"/>
                <a:cs typeface="Times New Roman" panose="02020603050405020304" pitchFamily="18" charset="0"/>
              </a:rPr>
              <a:t>Eylem Planı, engel </a:t>
            </a:r>
            <a:r>
              <a:rPr lang="tr-TR" b="1" dirty="0" smtClean="0">
                <a:latin typeface="Calibri" panose="020F0502020204030204" pitchFamily="34" charset="0"/>
                <a:ea typeface="Calibri" panose="020F0502020204030204" pitchFamily="34" charset="0"/>
                <a:cs typeface="Times New Roman" panose="02020603050405020304" pitchFamily="18" charset="0"/>
              </a:rPr>
              <a:t>gruplarına </a:t>
            </a:r>
            <a:r>
              <a:rPr lang="tr-TR" b="1" dirty="0">
                <a:latin typeface="Calibri" panose="020F0502020204030204" pitchFamily="34" charset="0"/>
                <a:ea typeface="Calibri" panose="020F0502020204030204" pitchFamily="34" charset="0"/>
                <a:cs typeface="Times New Roman" panose="02020603050405020304" pitchFamily="18" charset="0"/>
              </a:rPr>
              <a:t>ve otizmli bireylere yönelik olarak hazırlanan ilk Eylem Planı olma özelliği taşımaktadır</a:t>
            </a:r>
            <a:r>
              <a:rPr lang="tr-TR" b="1" dirty="0" smtClean="0">
                <a:latin typeface="Calibri" panose="020F0502020204030204" pitchFamily="34" charset="0"/>
                <a:ea typeface="Calibri" panose="020F0502020204030204" pitchFamily="34" charset="0"/>
                <a:cs typeface="Times New Roman" panose="02020603050405020304" pitchFamily="18" charset="0"/>
              </a:rPr>
              <a:t>.</a:t>
            </a:r>
          </a:p>
          <a:p>
            <a:pPr lvl="0" algn="just">
              <a:lnSpc>
                <a:spcPct val="115000"/>
              </a:lnSpc>
              <a:spcAft>
                <a:spcPts val="0"/>
              </a:spcAft>
            </a:pPr>
            <a:endParaRPr lang="tr-TR" b="1"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tr-TR" b="1" dirty="0">
                <a:latin typeface="Calibri" panose="020F0502020204030204" pitchFamily="34" charset="0"/>
                <a:ea typeface="Calibri" panose="020F0502020204030204" pitchFamily="34" charset="0"/>
                <a:cs typeface="Times New Roman" panose="02020603050405020304" pitchFamily="18" charset="0"/>
              </a:rPr>
              <a:t>Otizm Eylem planında 6 eksen (Eksen A- Farkındalık Çalışmaları ve </a:t>
            </a:r>
            <a:r>
              <a:rPr lang="tr-TR" b="1" dirty="0" err="1">
                <a:latin typeface="Calibri" panose="020F0502020204030204" pitchFamily="34" charset="0"/>
                <a:ea typeface="Calibri" panose="020F0502020204030204" pitchFamily="34" charset="0"/>
                <a:cs typeface="Times New Roman" panose="02020603050405020304" pitchFamily="18" charset="0"/>
              </a:rPr>
              <a:t>Kurumlararası</a:t>
            </a:r>
            <a:r>
              <a:rPr lang="tr-TR" b="1" dirty="0">
                <a:latin typeface="Calibri" panose="020F0502020204030204" pitchFamily="34" charset="0"/>
                <a:ea typeface="Calibri" panose="020F0502020204030204" pitchFamily="34" charset="0"/>
                <a:cs typeface="Times New Roman" panose="02020603050405020304" pitchFamily="18" charset="0"/>
              </a:rPr>
              <a:t> İşbirliği, Eksen B- Erken Tanı, Tanı, Tedavi ve Müdahale Zincirinin Kurulması, Eksen C- Ailelere Yönelik Hizmetlerin Geliştirilmesi, Eksen D- Eğitsel Değerlendirme, Özel Eğitim, Destek Eğitim ve Rehabilitasyon Hizmetlerinin Geliştirilmesi, Eksen E- İstihdam Süreçleri ve Çalışma Hayatı ile Eksen F- Sosyal Hizmet, Sosyal Yardım ve Toplumsal Yaşama Katılım) ve 26 tedbir bulunmaktadır. </a:t>
            </a:r>
          </a:p>
        </p:txBody>
      </p:sp>
    </p:spTree>
    <p:extLst>
      <p:ext uri="{BB962C8B-B14F-4D97-AF65-F5344CB8AC3E}">
        <p14:creationId xmlns:p14="http://schemas.microsoft.com/office/powerpoint/2010/main" val="2562726736"/>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858763"/>
          </a:xfrm>
        </p:spPr>
      </p:pic>
      <p:sp>
        <p:nvSpPr>
          <p:cNvPr id="3" name="Dikdörtgen 2"/>
          <p:cNvSpPr/>
          <p:nvPr/>
        </p:nvSpPr>
        <p:spPr>
          <a:xfrm>
            <a:off x="1033023" y="1268760"/>
            <a:ext cx="8100392" cy="4255524"/>
          </a:xfrm>
          <a:prstGeom prst="rect">
            <a:avLst/>
          </a:prstGeom>
        </p:spPr>
        <p:txBody>
          <a:bodyPr wrap="square">
            <a:spAutoFit/>
          </a:bodyPr>
          <a:lstStyle/>
          <a:p>
            <a:pPr algn="ctr">
              <a:lnSpc>
                <a:spcPct val="115000"/>
              </a:lnSpc>
              <a:spcAft>
                <a:spcPts val="1000"/>
              </a:spcAft>
            </a:pPr>
            <a:r>
              <a:rPr lang="tr-TR" sz="2400" b="1" dirty="0">
                <a:latin typeface="Calibri" panose="020F0502020204030204" pitchFamily="34" charset="0"/>
                <a:ea typeface="Calibri" panose="020F0502020204030204" pitchFamily="34" charset="0"/>
                <a:cs typeface="Times New Roman" panose="02020603050405020304" pitchFamily="18" charset="0"/>
              </a:rPr>
              <a:t>OTİZM SPEKTRUM BOZUKLUĞU OLAN BİREYLERE YÖNELİK ULUSAL EYLEM PLANI (</a:t>
            </a:r>
            <a:r>
              <a:rPr lang="tr-TR" sz="2400" b="1" dirty="0" smtClean="0">
                <a:latin typeface="Calibri" panose="020F0502020204030204" pitchFamily="34" charset="0"/>
                <a:ea typeface="Calibri" panose="020F0502020204030204" pitchFamily="34" charset="0"/>
                <a:cs typeface="Times New Roman" panose="02020603050405020304" pitchFamily="18" charset="0"/>
              </a:rPr>
              <a:t>2016-2019</a:t>
            </a:r>
            <a:r>
              <a:rPr lang="tr-TR" sz="2400" b="1" dirty="0" smtClean="0">
                <a:latin typeface="Calibri" panose="020F0502020204030204" pitchFamily="34" charset="0"/>
                <a:ea typeface="Calibri" panose="020F0502020204030204" pitchFamily="34" charset="0"/>
                <a:cs typeface="Times New Roman" panose="02020603050405020304" pitchFamily="18" charset="0"/>
              </a:rPr>
              <a:t>)</a:t>
            </a:r>
            <a:endParaRPr lang="tr-TR"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tr-TR" b="1" dirty="0" smtClean="0">
                <a:latin typeface="Calibri" panose="020F0502020204030204" pitchFamily="34" charset="0"/>
                <a:ea typeface="Calibri" panose="020F0502020204030204" pitchFamily="34" charset="0"/>
                <a:cs typeface="Times New Roman" panose="02020603050405020304" pitchFamily="18" charset="0"/>
              </a:rPr>
              <a:t>2016-2019 </a:t>
            </a:r>
            <a:r>
              <a:rPr lang="tr-TR" b="1" dirty="0">
                <a:latin typeface="Calibri" panose="020F0502020204030204" pitchFamily="34" charset="0"/>
                <a:ea typeface="Calibri" panose="020F0502020204030204" pitchFamily="34" charset="0"/>
                <a:cs typeface="Times New Roman" panose="02020603050405020304" pitchFamily="18" charset="0"/>
              </a:rPr>
              <a:t>yılları arasındaki 3 yılı kapsayan Ulusal Eylem Planında Bakanlığımız, Milli Eğitim Bakanlığı, Sağlık Bakanlığı ve Yükseköğretim Kurulu Başkanlığı sorumlu kurum olarak bunun yanı sıra çok sayıda kurum ise ilgili kurum olarak yer almaktadır.  </a:t>
            </a:r>
            <a:endParaRPr lang="tr-TR" b="1" dirty="0" smtClean="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endParaRPr lang="tr-TR" b="1"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tr-TR" b="1" dirty="0">
                <a:latin typeface="Calibri" panose="020F0502020204030204" pitchFamily="34" charset="0"/>
                <a:ea typeface="Calibri" panose="020F0502020204030204" pitchFamily="34" charset="0"/>
                <a:cs typeface="Times New Roman" panose="02020603050405020304" pitchFamily="18" charset="0"/>
              </a:rPr>
              <a:t>Eylem Planının uygulanmasına yönelik Bakanlığımızca koordinasyon, raporlama ve sekretarya çalışmaları yürütülmektedir</a:t>
            </a:r>
            <a:r>
              <a:rPr lang="tr-TR" b="1" dirty="0" smtClean="0">
                <a:latin typeface="Calibri" panose="020F0502020204030204" pitchFamily="34" charset="0"/>
                <a:ea typeface="Calibri" panose="020F0502020204030204" pitchFamily="34" charset="0"/>
                <a:cs typeface="Times New Roman" panose="02020603050405020304" pitchFamily="18" charset="0"/>
              </a:rPr>
              <a:t>.</a:t>
            </a:r>
          </a:p>
          <a:p>
            <a:pPr lvl="0" algn="just">
              <a:lnSpc>
                <a:spcPct val="115000"/>
              </a:lnSpc>
              <a:spcAft>
                <a:spcPts val="0"/>
              </a:spcAft>
            </a:pPr>
            <a:endParaRPr lang="tr-TR" b="1"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Symbol" panose="05050102010706020507" pitchFamily="18" charset="2"/>
              <a:buChar char=""/>
            </a:pPr>
            <a:r>
              <a:rPr lang="tr-TR" b="1" dirty="0">
                <a:latin typeface="Calibri" panose="020F0502020204030204" pitchFamily="34" charset="0"/>
                <a:ea typeface="Calibri" panose="020F0502020204030204" pitchFamily="34" charset="0"/>
                <a:cs typeface="Times New Roman" panose="02020603050405020304" pitchFamily="18" charset="0"/>
              </a:rPr>
              <a:t>“Otizm Eylem Planı İzleme ve Değerlendirme Kurulu </a:t>
            </a:r>
            <a:r>
              <a:rPr lang="tr-TR" b="1" dirty="0" err="1">
                <a:latin typeface="Calibri" panose="020F0502020204030204" pitchFamily="34" charset="0"/>
                <a:ea typeface="Calibri" panose="020F0502020204030204" pitchFamily="34" charset="0"/>
                <a:cs typeface="Times New Roman" panose="02020603050405020304" pitchFamily="18" charset="0"/>
              </a:rPr>
              <a:t>Toplantısı”nın</a:t>
            </a:r>
            <a:r>
              <a:rPr lang="tr-TR" b="1" dirty="0">
                <a:latin typeface="Calibri" panose="020F0502020204030204" pitchFamily="34" charset="0"/>
                <a:ea typeface="Calibri" panose="020F0502020204030204" pitchFamily="34" charset="0"/>
                <a:cs typeface="Times New Roman" panose="02020603050405020304" pitchFamily="18" charset="0"/>
              </a:rPr>
              <a:t> ilki gerçekleştirilmiş olup izleme ve değerlendirme çalışmaları sürdürülmektedir. </a:t>
            </a:r>
            <a:endParaRPr lang="tr-TR"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0201878"/>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23528" y="1340768"/>
            <a:ext cx="8229600" cy="1143000"/>
          </a:xfrm>
        </p:spPr>
        <p:txBody>
          <a:bodyPr>
            <a:normAutofit/>
          </a:bodyPr>
          <a:lstStyle/>
          <a:p>
            <a:r>
              <a:rPr lang="tr-TR" sz="2800" b="1" dirty="0" smtClean="0">
                <a:latin typeface="Calibri" panose="020F0502020204030204" pitchFamily="34" charset="0"/>
                <a:ea typeface="Calibri" panose="020F0502020204030204" pitchFamily="34" charset="0"/>
                <a:cs typeface="Times New Roman" panose="02020603050405020304" pitchFamily="18" charset="0"/>
              </a:rPr>
              <a:t>TÜRK İŞARET DİLİ ÇALIŞMALARI</a:t>
            </a:r>
            <a:endParaRPr lang="tr-TR" sz="2800"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Dikdörtgen 3"/>
          <p:cNvSpPr/>
          <p:nvPr/>
        </p:nvSpPr>
        <p:spPr>
          <a:xfrm>
            <a:off x="611560" y="2613392"/>
            <a:ext cx="7776864" cy="1354217"/>
          </a:xfrm>
          <a:prstGeom prst="rect">
            <a:avLst/>
          </a:prstGeom>
        </p:spPr>
        <p:txBody>
          <a:bodyPr wrap="square">
            <a:spAutoFit/>
          </a:bodyPr>
          <a:lstStyle/>
          <a:p>
            <a:pPr algn="just" eaLnBrk="1" fontAlgn="auto" hangingPunct="1">
              <a:spcBef>
                <a:spcPts val="600"/>
              </a:spcBef>
              <a:spcAft>
                <a:spcPts val="0"/>
              </a:spcAft>
              <a:defRPr/>
            </a:pPr>
            <a:r>
              <a:rPr lang="tr-TR" sz="2400" b="1" dirty="0">
                <a:latin typeface="+mn-lt"/>
                <a:cs typeface="Times New Roman" pitchFamily="18" charset="0"/>
              </a:rPr>
              <a:t>Türk İşaret Dili Dilbilgisi Kitabı ve Sözlük Projesi </a:t>
            </a:r>
          </a:p>
          <a:p>
            <a:pPr algn="just" eaLnBrk="1" fontAlgn="auto" hangingPunct="1">
              <a:spcBef>
                <a:spcPts val="600"/>
              </a:spcBef>
              <a:spcAft>
                <a:spcPts val="0"/>
              </a:spcAft>
              <a:defRPr/>
            </a:pPr>
            <a:r>
              <a:rPr lang="tr-TR" sz="2400" b="1" dirty="0">
                <a:latin typeface="+mn-lt"/>
                <a:cs typeface="Times New Roman" pitchFamily="18" charset="0"/>
              </a:rPr>
              <a:t>Türki İşaret Dili Mevzuat çalışmaları</a:t>
            </a:r>
          </a:p>
          <a:p>
            <a:pPr algn="just" eaLnBrk="1" fontAlgn="auto" hangingPunct="1">
              <a:spcBef>
                <a:spcPts val="600"/>
              </a:spcBef>
              <a:spcAft>
                <a:spcPts val="0"/>
              </a:spcAft>
              <a:defRPr/>
            </a:pPr>
            <a:r>
              <a:rPr lang="tr-TR" sz="2400" b="1" dirty="0">
                <a:latin typeface="+mn-lt"/>
                <a:cs typeface="Times New Roman" pitchFamily="18" charset="0"/>
              </a:rPr>
              <a:t>Türk İşaret Dili Tercümanları eğitim sistemi ve çalışmaları</a:t>
            </a:r>
          </a:p>
        </p:txBody>
      </p:sp>
    </p:spTree>
    <p:extLst>
      <p:ext uri="{BB962C8B-B14F-4D97-AF65-F5344CB8AC3E}">
        <p14:creationId xmlns:p14="http://schemas.microsoft.com/office/powerpoint/2010/main" val="3041823750"/>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2800" b="1" dirty="0" smtClean="0">
                <a:latin typeface="Calibri" panose="020F0502020204030204" pitchFamily="34" charset="0"/>
                <a:ea typeface="Calibri" panose="020F0502020204030204" pitchFamily="34" charset="0"/>
                <a:cs typeface="Times New Roman" panose="02020603050405020304" pitchFamily="18" charset="0"/>
              </a:rPr>
              <a:t>ENGELLİ SAĞLIK KURULU RAPORU</a:t>
            </a:r>
            <a:endParaRPr lang="tr-TR" sz="2800"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İçerik Yer Tutucusu 2"/>
          <p:cNvSpPr>
            <a:spLocks noGrp="1"/>
          </p:cNvSpPr>
          <p:nvPr>
            <p:ph idx="1"/>
          </p:nvPr>
        </p:nvSpPr>
        <p:spPr>
          <a:xfrm>
            <a:off x="27454" y="1340768"/>
            <a:ext cx="9144000" cy="4708525"/>
          </a:xfrm>
        </p:spPr>
        <p:txBody>
          <a:bodyPr>
            <a:normAutofit fontScale="92500"/>
          </a:bodyPr>
          <a:lstStyle/>
          <a:p>
            <a:pPr marL="0" indent="0" algn="ctr">
              <a:buNone/>
            </a:pPr>
            <a:r>
              <a:rPr lang="tr-TR" sz="2400" b="1" dirty="0" smtClean="0"/>
              <a:t>ÇOCUKLAR İÇİN ÖZEL GEREKSİNİM DEĞERLENDİRMESİ HAKKINDA YÖNETMELİK (</a:t>
            </a:r>
            <a:r>
              <a:rPr lang="tr-TR" sz="2400" b="1" dirty="0" smtClean="0"/>
              <a:t>20/2/2019) </a:t>
            </a:r>
            <a:r>
              <a:rPr lang="tr-TR" sz="2400" b="1" dirty="0" smtClean="0"/>
              <a:t>İLE GETİRİLEN DEĞİŞİKLİKLER</a:t>
            </a:r>
          </a:p>
          <a:p>
            <a:pPr marL="0" indent="0">
              <a:buNone/>
            </a:pPr>
            <a:r>
              <a:rPr lang="tr-TR" sz="2100" b="1" dirty="0" smtClean="0"/>
              <a:t>Özel </a:t>
            </a:r>
            <a:r>
              <a:rPr lang="tr-TR" sz="2100" b="1" dirty="0" smtClean="0"/>
              <a:t>Gereksinim</a:t>
            </a:r>
            <a:r>
              <a:rPr lang="tr-TR" sz="2100" b="1" dirty="0" smtClean="0"/>
              <a:t>: “</a:t>
            </a:r>
            <a:r>
              <a:rPr lang="tr-TR" sz="2100" b="1" dirty="0"/>
              <a:t>çocuğun toplumsal yaşama eşit katılabilmesi için bedensel ya da gelişimsel işlev kısıtlılığı olmayan bireylerden farklı sağlık, eğitim rehabilitasyon, cihaz, </a:t>
            </a:r>
            <a:r>
              <a:rPr lang="tr-TR" sz="2100" b="1" dirty="0" err="1"/>
              <a:t>ortez</a:t>
            </a:r>
            <a:r>
              <a:rPr lang="tr-TR" sz="2100" b="1" dirty="0"/>
              <a:t>, protez,  çevresel düzenlemeler ve  diğer sosyal ve ekonomik haklar ve hizmete gereksiniminin olması</a:t>
            </a:r>
            <a:r>
              <a:rPr lang="tr-TR" sz="2100" b="1" dirty="0" smtClean="0"/>
              <a:t>” şeklinde tanımlanmıştır.</a:t>
            </a:r>
            <a:endParaRPr lang="tr-TR" sz="2100" b="1" dirty="0" smtClean="0"/>
          </a:p>
          <a:p>
            <a:pPr marL="0" indent="0">
              <a:buNone/>
            </a:pPr>
            <a:r>
              <a:rPr lang="tr-TR" sz="2100" b="1" dirty="0" smtClean="0"/>
              <a:t>Bu </a:t>
            </a:r>
            <a:r>
              <a:rPr lang="tr-TR" sz="2100" b="1" dirty="0"/>
              <a:t>yaklaşım </a:t>
            </a:r>
            <a:r>
              <a:rPr lang="tr-TR" sz="2100" b="1" dirty="0" smtClean="0"/>
              <a:t>ile;</a:t>
            </a:r>
          </a:p>
          <a:p>
            <a:pPr>
              <a:buFont typeface="Wingdings" panose="05000000000000000000" pitchFamily="2" charset="2"/>
              <a:buChar char="Ø"/>
            </a:pPr>
            <a:r>
              <a:rPr lang="tr-TR" sz="2100" b="1" dirty="0" smtClean="0"/>
              <a:t>çocuğun </a:t>
            </a:r>
            <a:r>
              <a:rPr lang="tr-TR" sz="2100" b="1" dirty="0"/>
              <a:t>engeline vurgu yapılmaması, </a:t>
            </a:r>
            <a:endParaRPr lang="tr-TR" sz="2100" b="1" dirty="0" smtClean="0"/>
          </a:p>
          <a:p>
            <a:pPr>
              <a:buFont typeface="Wingdings" panose="05000000000000000000" pitchFamily="2" charset="2"/>
              <a:buChar char="Ø"/>
            </a:pPr>
            <a:r>
              <a:rPr lang="tr-TR" sz="2100" b="1" dirty="0"/>
              <a:t>çocuğun etiketlenmemesi, </a:t>
            </a:r>
            <a:endParaRPr lang="tr-TR" sz="2100" b="1" dirty="0" smtClean="0"/>
          </a:p>
          <a:p>
            <a:pPr>
              <a:buFont typeface="Wingdings" panose="05000000000000000000" pitchFamily="2" charset="2"/>
              <a:buChar char="Ø"/>
            </a:pPr>
            <a:r>
              <a:rPr lang="tr-TR" sz="2100" b="1" dirty="0" smtClean="0"/>
              <a:t>engelli </a:t>
            </a:r>
            <a:r>
              <a:rPr lang="tr-TR" sz="2100" b="1" dirty="0"/>
              <a:t>ya da özürlü olarak </a:t>
            </a:r>
            <a:r>
              <a:rPr lang="tr-TR" sz="2100" b="1" dirty="0" smtClean="0"/>
              <a:t>damgalanmaması,</a:t>
            </a:r>
          </a:p>
          <a:p>
            <a:pPr>
              <a:buFont typeface="Wingdings" panose="05000000000000000000" pitchFamily="2" charset="2"/>
              <a:buChar char="Ø"/>
            </a:pPr>
            <a:r>
              <a:rPr lang="tr-TR" sz="2100" b="1" dirty="0" smtClean="0"/>
              <a:t>çocuğun </a:t>
            </a:r>
            <a:r>
              <a:rPr lang="tr-TR" sz="2100" b="1" dirty="0"/>
              <a:t>ihtiyaçlarının öne çıkarılması hedeflenmiştir.  </a:t>
            </a:r>
            <a:endParaRPr lang="tr-TR" sz="2100" b="1" dirty="0" smtClean="0"/>
          </a:p>
          <a:p>
            <a:pPr marL="0" indent="0">
              <a:buNone/>
            </a:pPr>
            <a:endParaRPr lang="tr-TR" sz="2100" b="1" dirty="0" smtClean="0"/>
          </a:p>
          <a:p>
            <a:pPr marL="0" indent="0">
              <a:buNone/>
            </a:pPr>
            <a:r>
              <a:rPr lang="tr-TR" sz="2100" b="1" dirty="0" smtClean="0"/>
              <a:t>Söz </a:t>
            </a:r>
            <a:r>
              <a:rPr lang="tr-TR" sz="2100" b="1" dirty="0"/>
              <a:t>konusu yönetmelik ile çocukların bir rakamla ifade edilen engel oranları ile değil özel gereksinimlerinin düzeylerine göre  gruplandırılması </a:t>
            </a:r>
            <a:r>
              <a:rPr lang="tr-TR" sz="2100" b="1" dirty="0" smtClean="0"/>
              <a:t>sağlanmıştır</a:t>
            </a:r>
            <a:r>
              <a:rPr lang="tr-TR" sz="2100" b="1" dirty="0" smtClean="0"/>
              <a:t>.</a:t>
            </a:r>
          </a:p>
          <a:p>
            <a:endParaRPr lang="tr-TR" b="1" dirty="0"/>
          </a:p>
        </p:txBody>
      </p:sp>
    </p:spTree>
    <p:extLst>
      <p:ext uri="{BB962C8B-B14F-4D97-AF65-F5344CB8AC3E}">
        <p14:creationId xmlns:p14="http://schemas.microsoft.com/office/powerpoint/2010/main" val="1687695311"/>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07504" y="1628800"/>
            <a:ext cx="9036496" cy="3600986"/>
          </a:xfrm>
          <a:prstGeom prst="rect">
            <a:avLst/>
          </a:prstGeom>
        </p:spPr>
        <p:txBody>
          <a:bodyPr wrap="square">
            <a:spAutoFit/>
          </a:bodyPr>
          <a:lstStyle/>
          <a:p>
            <a:pPr>
              <a:spcBef>
                <a:spcPts val="600"/>
              </a:spcBef>
            </a:pPr>
            <a:endParaRPr lang="tr-TR" sz="2200" b="1" dirty="0" smtClean="0">
              <a:latin typeface="+mn-lt"/>
              <a:ea typeface="Times New Roman" panose="02020603050405020304" pitchFamily="18" charset="0"/>
              <a:cs typeface="Times New Roman" panose="02020603050405020304" pitchFamily="18" charset="0"/>
            </a:endParaRPr>
          </a:p>
          <a:p>
            <a:pPr>
              <a:spcBef>
                <a:spcPts val="600"/>
              </a:spcBef>
            </a:pPr>
            <a:r>
              <a:rPr lang="tr-TR" sz="2200" b="1" dirty="0" smtClean="0">
                <a:latin typeface="+mn-lt"/>
                <a:ea typeface="Times New Roman" panose="02020603050405020304" pitchFamily="18" charset="0"/>
                <a:cs typeface="Times New Roman" panose="02020603050405020304" pitchFamily="18" charset="0"/>
              </a:rPr>
              <a:t>Çocuklar </a:t>
            </a:r>
            <a:r>
              <a:rPr lang="tr-TR" sz="2200" b="1" dirty="0">
                <a:latin typeface="+mn-lt"/>
                <a:ea typeface="Times New Roman" panose="02020603050405020304" pitchFamily="18" charset="0"/>
                <a:cs typeface="Times New Roman" panose="02020603050405020304" pitchFamily="18" charset="0"/>
              </a:rPr>
              <a:t>İçin Özel Gereksinim Değerlendirilmesi Hakkında Yönetmelik genel olarak </a:t>
            </a:r>
            <a:r>
              <a:rPr lang="tr-TR" sz="2200" b="1" dirty="0" smtClean="0">
                <a:latin typeface="+mn-lt"/>
                <a:ea typeface="Times New Roman" panose="02020603050405020304" pitchFamily="18" charset="0"/>
                <a:cs typeface="Times New Roman" panose="02020603050405020304" pitchFamily="18" charset="0"/>
              </a:rPr>
              <a:t>değerlendirildiğinde;</a:t>
            </a:r>
          </a:p>
          <a:p>
            <a:pPr marL="285750" indent="-285750">
              <a:spcBef>
                <a:spcPts val="600"/>
              </a:spcBef>
              <a:buFont typeface="Wingdings" panose="05000000000000000000" pitchFamily="2" charset="2"/>
              <a:buChar char="v"/>
            </a:pPr>
            <a:r>
              <a:rPr lang="tr-TR" sz="2200" b="1" dirty="0" smtClean="0">
                <a:latin typeface="+mn-lt"/>
                <a:ea typeface="Times New Roman" panose="02020603050405020304" pitchFamily="18" charset="0"/>
                <a:cs typeface="Times New Roman" panose="02020603050405020304" pitchFamily="18" charset="0"/>
              </a:rPr>
              <a:t>bebek </a:t>
            </a:r>
            <a:r>
              <a:rPr lang="tr-TR" sz="2200" b="1" dirty="0">
                <a:latin typeface="+mn-lt"/>
                <a:ea typeface="Times New Roman" panose="02020603050405020304" pitchFamily="18" charset="0"/>
                <a:cs typeface="Times New Roman" panose="02020603050405020304" pitchFamily="18" charset="0"/>
              </a:rPr>
              <a:t>ve çocukların daha ayrıntılı bilimsel biçimde değerlendirilmesine katkı sağlaması, </a:t>
            </a:r>
            <a:endParaRPr lang="tr-TR" sz="2200" b="1" dirty="0" smtClean="0">
              <a:latin typeface="+mn-lt"/>
              <a:ea typeface="Times New Roman" panose="02020603050405020304" pitchFamily="18" charset="0"/>
              <a:cs typeface="Times New Roman" panose="02020603050405020304" pitchFamily="18" charset="0"/>
            </a:endParaRPr>
          </a:p>
          <a:p>
            <a:pPr marL="285750" indent="-285750">
              <a:spcBef>
                <a:spcPts val="600"/>
              </a:spcBef>
              <a:buFont typeface="Wingdings" panose="05000000000000000000" pitchFamily="2" charset="2"/>
              <a:buChar char="v"/>
            </a:pPr>
            <a:r>
              <a:rPr lang="tr-TR" sz="2200" b="1" dirty="0" smtClean="0">
                <a:latin typeface="+mn-lt"/>
                <a:ea typeface="Times New Roman" panose="02020603050405020304" pitchFamily="18" charset="0"/>
                <a:cs typeface="Times New Roman" panose="02020603050405020304" pitchFamily="18" charset="0"/>
              </a:rPr>
              <a:t>sürecin </a:t>
            </a:r>
            <a:r>
              <a:rPr lang="tr-TR" sz="2200" b="1" dirty="0">
                <a:latin typeface="+mn-lt"/>
                <a:ea typeface="Times New Roman" panose="02020603050405020304" pitchFamily="18" charset="0"/>
                <a:cs typeface="Times New Roman" panose="02020603050405020304" pitchFamily="18" charset="0"/>
              </a:rPr>
              <a:t>uzman hekim eşildiğinde gerçekleştirilmesi</a:t>
            </a:r>
            <a:r>
              <a:rPr lang="tr-TR" sz="2200" b="1" dirty="0" smtClean="0">
                <a:latin typeface="+mn-lt"/>
                <a:ea typeface="Times New Roman" panose="02020603050405020304" pitchFamily="18" charset="0"/>
                <a:cs typeface="Times New Roman" panose="02020603050405020304" pitchFamily="18" charset="0"/>
              </a:rPr>
              <a:t>,</a:t>
            </a:r>
          </a:p>
          <a:p>
            <a:pPr marL="285750" indent="-285750">
              <a:spcBef>
                <a:spcPts val="600"/>
              </a:spcBef>
              <a:buFont typeface="Wingdings" panose="05000000000000000000" pitchFamily="2" charset="2"/>
              <a:buChar char="v"/>
            </a:pPr>
            <a:r>
              <a:rPr lang="tr-TR" sz="2200" b="1" dirty="0" smtClean="0">
                <a:latin typeface="+mn-lt"/>
                <a:ea typeface="Times New Roman" panose="02020603050405020304" pitchFamily="18" charset="0"/>
                <a:cs typeface="Times New Roman" panose="02020603050405020304" pitchFamily="18" charset="0"/>
              </a:rPr>
              <a:t>elektronik </a:t>
            </a:r>
            <a:r>
              <a:rPr lang="tr-TR" sz="2200" b="1" dirty="0">
                <a:latin typeface="+mn-lt"/>
                <a:ea typeface="Times New Roman" panose="02020603050405020304" pitchFamily="18" charset="0"/>
                <a:cs typeface="Times New Roman" panose="02020603050405020304" pitchFamily="18" charset="0"/>
              </a:rPr>
              <a:t>ortamda raporun hazırlanması, </a:t>
            </a:r>
            <a:endParaRPr lang="tr-TR" sz="2200" b="1" dirty="0" smtClean="0">
              <a:latin typeface="+mn-lt"/>
              <a:ea typeface="Times New Roman" panose="02020603050405020304" pitchFamily="18" charset="0"/>
              <a:cs typeface="Times New Roman" panose="02020603050405020304" pitchFamily="18" charset="0"/>
            </a:endParaRPr>
          </a:p>
          <a:p>
            <a:pPr marL="285750" indent="-285750">
              <a:spcBef>
                <a:spcPts val="600"/>
              </a:spcBef>
              <a:buFont typeface="Wingdings" panose="05000000000000000000" pitchFamily="2" charset="2"/>
              <a:buChar char="v"/>
            </a:pPr>
            <a:r>
              <a:rPr lang="tr-TR" sz="2200" b="1" dirty="0" smtClean="0">
                <a:latin typeface="+mn-lt"/>
                <a:ea typeface="Times New Roman" panose="02020603050405020304" pitchFamily="18" charset="0"/>
                <a:cs typeface="Times New Roman" panose="02020603050405020304" pitchFamily="18" charset="0"/>
              </a:rPr>
              <a:t>verileri </a:t>
            </a:r>
            <a:r>
              <a:rPr lang="tr-TR" sz="2200" b="1" dirty="0">
                <a:latin typeface="+mn-lt"/>
                <a:ea typeface="Times New Roman" panose="02020603050405020304" pitchFamily="18" charset="0"/>
                <a:cs typeface="Times New Roman" panose="02020603050405020304" pitchFamily="18" charset="0"/>
              </a:rPr>
              <a:t>kaydetme olanağı sunması </a:t>
            </a:r>
            <a:endParaRPr lang="tr-TR" sz="2200" b="1" dirty="0" smtClean="0">
              <a:latin typeface="+mn-lt"/>
              <a:ea typeface="Times New Roman" panose="02020603050405020304" pitchFamily="18" charset="0"/>
              <a:cs typeface="Times New Roman" panose="02020603050405020304" pitchFamily="18" charset="0"/>
            </a:endParaRPr>
          </a:p>
          <a:p>
            <a:pPr>
              <a:spcBef>
                <a:spcPts val="600"/>
              </a:spcBef>
            </a:pPr>
            <a:r>
              <a:rPr lang="tr-TR" sz="2200" b="1" dirty="0" smtClean="0">
                <a:latin typeface="+mn-lt"/>
                <a:ea typeface="Times New Roman" panose="02020603050405020304" pitchFamily="18" charset="0"/>
                <a:cs typeface="Times New Roman" panose="02020603050405020304" pitchFamily="18" charset="0"/>
              </a:rPr>
              <a:t>sağlanmıştır.</a:t>
            </a:r>
            <a:endParaRPr lang="tr-TR" sz="2200" b="1" dirty="0">
              <a:latin typeface="+mn-l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59508220"/>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331640" y="787351"/>
            <a:ext cx="7056784" cy="769441"/>
          </a:xfrm>
          <a:prstGeom prst="rect">
            <a:avLst/>
          </a:prstGeom>
        </p:spPr>
        <p:txBody>
          <a:bodyPr wrap="square">
            <a:spAutoFit/>
          </a:bodyPr>
          <a:lstStyle/>
          <a:p>
            <a:r>
              <a:rPr lang="tr-TR" sz="2200" b="1" dirty="0">
                <a:latin typeface="+mn-lt"/>
                <a:cs typeface="+mn-cs"/>
              </a:rPr>
              <a:t>ERİŞKİNLER İÇİN ENGELLİLİK DEĞERLENDİRMESİ HAKKINDA YÖNETMELİK İLE GETİRİLEN DEĞİŞİKLİKLER</a:t>
            </a:r>
          </a:p>
        </p:txBody>
      </p:sp>
      <p:sp>
        <p:nvSpPr>
          <p:cNvPr id="5" name="Dikdörtgen 4"/>
          <p:cNvSpPr/>
          <p:nvPr/>
        </p:nvSpPr>
        <p:spPr>
          <a:xfrm>
            <a:off x="76672" y="1988840"/>
            <a:ext cx="9036496" cy="3785652"/>
          </a:xfrm>
          <a:prstGeom prst="rect">
            <a:avLst/>
          </a:prstGeom>
        </p:spPr>
        <p:txBody>
          <a:bodyPr wrap="square">
            <a:spAutoFit/>
          </a:bodyPr>
          <a:lstStyle/>
          <a:p>
            <a:pPr marL="285750" indent="-285750">
              <a:spcBef>
                <a:spcPts val="600"/>
              </a:spcBef>
              <a:buFont typeface="Arial" panose="020B0604020202020204" pitchFamily="34" charset="0"/>
              <a:buChar char="•"/>
            </a:pPr>
            <a:r>
              <a:rPr lang="tr-TR" sz="2000" b="1" dirty="0" smtClean="0">
                <a:latin typeface="+mn-lt"/>
                <a:ea typeface="Times New Roman" panose="02020603050405020304" pitchFamily="18" charset="0"/>
                <a:cs typeface="Times New Roman" panose="02020603050405020304" pitchFamily="18" charset="0"/>
              </a:rPr>
              <a:t>Bu yönetmelik hazırlanırken </a:t>
            </a:r>
            <a:r>
              <a:rPr lang="tr-TR" sz="2000" dirty="0">
                <a:latin typeface="+mn-lt"/>
                <a:ea typeface="Times New Roman" panose="02020603050405020304" pitchFamily="18" charset="0"/>
                <a:cs typeface="Times New Roman" panose="02020603050405020304" pitchFamily="18" charset="0"/>
                <a:hlinkClick r:id="rId2"/>
              </a:rPr>
              <a:t>Ek-2: Engel Oranları Cetveli</a:t>
            </a:r>
            <a:r>
              <a:rPr lang="tr-TR" sz="2000" dirty="0">
                <a:latin typeface="+mn-lt"/>
                <a:ea typeface="Times New Roman" panose="02020603050405020304" pitchFamily="18" charset="0"/>
                <a:cs typeface="Times New Roman" panose="02020603050405020304" pitchFamily="18" charset="0"/>
              </a:rPr>
              <a:t>  </a:t>
            </a:r>
            <a:r>
              <a:rPr lang="tr-TR" sz="2000" b="1" dirty="0">
                <a:latin typeface="+mn-lt"/>
                <a:ea typeface="Times New Roman" panose="02020603050405020304" pitchFamily="18" charset="0"/>
                <a:cs typeface="Times New Roman" panose="02020603050405020304" pitchFamily="18" charset="0"/>
              </a:rPr>
              <a:t>gözden geçirilerek değişiklikler </a:t>
            </a:r>
            <a:r>
              <a:rPr lang="tr-TR" sz="2000" b="1" dirty="0" smtClean="0">
                <a:latin typeface="+mn-lt"/>
                <a:ea typeface="Times New Roman" panose="02020603050405020304" pitchFamily="18" charset="0"/>
                <a:cs typeface="Times New Roman" panose="02020603050405020304" pitchFamily="18" charset="0"/>
              </a:rPr>
              <a:t>yapılmıştır.</a:t>
            </a:r>
          </a:p>
          <a:p>
            <a:pPr marL="285750" indent="-285750">
              <a:spcBef>
                <a:spcPts val="600"/>
              </a:spcBef>
              <a:buFont typeface="Arial" panose="020B0604020202020204" pitchFamily="34" charset="0"/>
              <a:buChar char="•"/>
            </a:pPr>
            <a:r>
              <a:rPr lang="tr-TR" sz="2000" b="1" dirty="0" smtClean="0">
                <a:latin typeface="+mn-lt"/>
                <a:ea typeface="Times New Roman" panose="02020603050405020304" pitchFamily="18" charset="0"/>
                <a:cs typeface="Times New Roman" panose="02020603050405020304" pitchFamily="18" charset="0"/>
              </a:rPr>
              <a:t>Cetvele </a:t>
            </a:r>
            <a:r>
              <a:rPr lang="tr-TR" sz="2000" b="1" dirty="0">
                <a:latin typeface="+mn-lt"/>
                <a:ea typeface="Times New Roman" panose="02020603050405020304" pitchFamily="18" charset="0"/>
                <a:cs typeface="Times New Roman" panose="02020603050405020304" pitchFamily="18" charset="0"/>
              </a:rPr>
              <a:t>anlaşılması kolay, uygulama birliği sağlamasına olanak sağlayan, içerilmeyen tanı ve hastalık gruplarını içeren (örneğin </a:t>
            </a:r>
            <a:r>
              <a:rPr lang="tr-TR" sz="2000" b="1" dirty="0" err="1">
                <a:latin typeface="+mn-lt"/>
                <a:ea typeface="Times New Roman" panose="02020603050405020304" pitchFamily="18" charset="0"/>
                <a:cs typeface="Times New Roman" panose="02020603050405020304" pitchFamily="18" charset="0"/>
              </a:rPr>
              <a:t>akandroplazi</a:t>
            </a:r>
            <a:r>
              <a:rPr lang="tr-TR" sz="2000" b="1" dirty="0">
                <a:latin typeface="+mn-lt"/>
                <a:ea typeface="Times New Roman" panose="02020603050405020304" pitchFamily="18" charset="0"/>
                <a:cs typeface="Times New Roman" panose="02020603050405020304" pitchFamily="18" charset="0"/>
              </a:rPr>
              <a:t> rahatsızlığı kapsanmıştır) ekler ve yönlendirmeler eklenmiştir. </a:t>
            </a:r>
            <a:endParaRPr lang="tr-TR" sz="2000" b="1" dirty="0" smtClean="0">
              <a:latin typeface="+mn-lt"/>
              <a:ea typeface="Times New Roman" panose="02020603050405020304" pitchFamily="18" charset="0"/>
              <a:cs typeface="Times New Roman" panose="02020603050405020304" pitchFamily="18" charset="0"/>
            </a:endParaRPr>
          </a:p>
          <a:p>
            <a:pPr marL="285750" indent="-285750">
              <a:spcBef>
                <a:spcPts val="600"/>
              </a:spcBef>
              <a:buFont typeface="Arial" panose="020B0604020202020204" pitchFamily="34" charset="0"/>
              <a:buChar char="•"/>
            </a:pPr>
            <a:r>
              <a:rPr lang="tr-TR" sz="2000" b="1" dirty="0" smtClean="0">
                <a:latin typeface="+mn-lt"/>
                <a:ea typeface="Times New Roman" panose="02020603050405020304" pitchFamily="18" charset="0"/>
                <a:cs typeface="Times New Roman" panose="02020603050405020304" pitchFamily="18" charset="0"/>
              </a:rPr>
              <a:t>Söz </a:t>
            </a:r>
            <a:r>
              <a:rPr lang="tr-TR" sz="2000" b="1" dirty="0">
                <a:latin typeface="+mn-lt"/>
                <a:ea typeface="Times New Roman" panose="02020603050405020304" pitchFamily="18" charset="0"/>
                <a:cs typeface="Times New Roman" panose="02020603050405020304" pitchFamily="18" charset="0"/>
              </a:rPr>
              <a:t>konusu değerlendirme cetveli elektronik ortama aktarılarak sistem içi ve sistemler arası engellilik değerlendirmeleri ve oran toplamalarının elektronik olarak yapılması </a:t>
            </a:r>
            <a:r>
              <a:rPr lang="tr-TR" sz="2000" b="1" dirty="0" smtClean="0">
                <a:latin typeface="+mn-lt"/>
                <a:ea typeface="Times New Roman" panose="02020603050405020304" pitchFamily="18" charset="0"/>
                <a:cs typeface="Times New Roman" panose="02020603050405020304" pitchFamily="18" charset="0"/>
              </a:rPr>
              <a:t>sağlanmıştır.</a:t>
            </a:r>
          </a:p>
          <a:p>
            <a:pPr marL="285750" indent="-285750">
              <a:spcBef>
                <a:spcPts val="600"/>
              </a:spcBef>
              <a:buFont typeface="Arial" panose="020B0604020202020204" pitchFamily="34" charset="0"/>
              <a:buChar char="•"/>
            </a:pPr>
            <a:r>
              <a:rPr lang="tr-TR" sz="2000" b="1" dirty="0" smtClean="0">
                <a:latin typeface="+mn-lt"/>
                <a:ea typeface="Times New Roman" panose="02020603050405020304" pitchFamily="18" charset="0"/>
                <a:cs typeface="Times New Roman" panose="02020603050405020304" pitchFamily="18" charset="0"/>
              </a:rPr>
              <a:t>Ağır </a:t>
            </a:r>
            <a:r>
              <a:rPr lang="tr-TR" sz="2000" b="1" dirty="0">
                <a:latin typeface="+mn-lt"/>
                <a:ea typeface="Times New Roman" panose="02020603050405020304" pitchFamily="18" charset="0"/>
                <a:cs typeface="Times New Roman" panose="02020603050405020304" pitchFamily="18" charset="0"/>
              </a:rPr>
              <a:t>Özürlü ibaresi yerine y</a:t>
            </a:r>
            <a:r>
              <a:rPr lang="tr-TR" sz="2000" b="1" dirty="0">
                <a:latin typeface="+mn-lt"/>
              </a:rPr>
              <a:t>eni yönetmelikte “kısmi bağımlı engelli birey” ve “tam bağımlı engelli birey” tanımları yapılmıştır.</a:t>
            </a:r>
          </a:p>
          <a:p>
            <a:pPr>
              <a:spcBef>
                <a:spcPts val="600"/>
              </a:spcBef>
            </a:pPr>
            <a:r>
              <a:rPr lang="tr-TR" sz="2000" b="1" dirty="0" smtClean="0">
                <a:latin typeface="+mn-lt"/>
                <a:ea typeface="Times New Roman" panose="02020603050405020304" pitchFamily="18" charset="0"/>
                <a:cs typeface="Times New Roman" panose="02020603050405020304" pitchFamily="18" charset="0"/>
              </a:rPr>
              <a:t> </a:t>
            </a:r>
            <a:endParaRPr lang="tr-TR" sz="2000" b="1" dirty="0">
              <a:latin typeface="+mn-lt"/>
            </a:endParaRPr>
          </a:p>
        </p:txBody>
      </p:sp>
    </p:spTree>
    <p:extLst>
      <p:ext uri="{BB962C8B-B14F-4D97-AF65-F5344CB8AC3E}">
        <p14:creationId xmlns:p14="http://schemas.microsoft.com/office/powerpoint/2010/main" val="326953007"/>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51520" y="1268760"/>
            <a:ext cx="8676456" cy="4960076"/>
          </a:xfrm>
          <a:prstGeom prst="rect">
            <a:avLst/>
          </a:prstGeom>
        </p:spPr>
        <p:txBody>
          <a:bodyPr wrap="square">
            <a:spAutoFit/>
          </a:bodyPr>
          <a:lstStyle/>
          <a:p>
            <a:pPr algn="just">
              <a:lnSpc>
                <a:spcPct val="115000"/>
              </a:lnSpc>
              <a:spcAft>
                <a:spcPts val="1000"/>
              </a:spcAft>
            </a:pPr>
            <a:r>
              <a:rPr lang="tr-TR" sz="2000" b="1" dirty="0">
                <a:latin typeface="+mn-lt"/>
                <a:ea typeface="Times New Roman" panose="02020603050405020304" pitchFamily="18" charset="0"/>
                <a:cs typeface="Times New Roman" panose="02020603050405020304" pitchFamily="18" charset="0"/>
              </a:rPr>
              <a:t>İki </a:t>
            </a:r>
            <a:r>
              <a:rPr lang="tr-TR" sz="2000" b="1" dirty="0" smtClean="0">
                <a:latin typeface="+mn-lt"/>
                <a:ea typeface="Times New Roman" panose="02020603050405020304" pitchFamily="18" charset="0"/>
                <a:cs typeface="Times New Roman" panose="02020603050405020304" pitchFamily="18" charset="0"/>
              </a:rPr>
              <a:t>yönetmelikte raporlarının </a:t>
            </a:r>
            <a:r>
              <a:rPr lang="tr-TR" sz="2000" b="1" dirty="0">
                <a:latin typeface="+mn-lt"/>
                <a:ea typeface="Times New Roman" panose="02020603050405020304" pitchFamily="18" charset="0"/>
                <a:cs typeface="Times New Roman" panose="02020603050405020304" pitchFamily="18" charset="0"/>
              </a:rPr>
              <a:t>elektronik ortamda hazırlanıp düzenlenmesi süreci ile ilgili olarak hedeflenen nihai amaçlardan biri de oluşturulan raporların hizmet sağlayıcı kurumlara elektronik ortamda sunulmasıdır.  </a:t>
            </a:r>
            <a:endParaRPr lang="tr-TR" sz="2000" b="1" dirty="0" smtClean="0">
              <a:latin typeface="+mn-lt"/>
              <a:ea typeface="Times New Roman" panose="02020603050405020304" pitchFamily="18" charset="0"/>
              <a:cs typeface="Times New Roman" panose="02020603050405020304" pitchFamily="18" charset="0"/>
            </a:endParaRPr>
          </a:p>
          <a:p>
            <a:pPr algn="just">
              <a:lnSpc>
                <a:spcPct val="115000"/>
              </a:lnSpc>
              <a:spcAft>
                <a:spcPts val="1000"/>
              </a:spcAft>
            </a:pPr>
            <a:r>
              <a:rPr lang="tr-TR" sz="2000" b="1" dirty="0" smtClean="0">
                <a:latin typeface="+mn-lt"/>
                <a:ea typeface="Times New Roman" panose="02020603050405020304" pitchFamily="18" charset="0"/>
                <a:cs typeface="Times New Roman" panose="02020603050405020304" pitchFamily="18" charset="0"/>
              </a:rPr>
              <a:t>Tüm bunlarla birlikte;</a:t>
            </a:r>
          </a:p>
          <a:p>
            <a:pPr marL="285750" indent="-285750" algn="just">
              <a:lnSpc>
                <a:spcPct val="115000"/>
              </a:lnSpc>
              <a:spcAft>
                <a:spcPts val="1000"/>
              </a:spcAft>
              <a:buFont typeface="Arial" panose="020B0604020202020204" pitchFamily="34" charset="0"/>
              <a:buChar char="•"/>
            </a:pPr>
            <a:r>
              <a:rPr lang="tr-TR" sz="2000" b="1" dirty="0" smtClean="0">
                <a:latin typeface="+mn-lt"/>
                <a:ea typeface="Times New Roman" panose="02020603050405020304" pitchFamily="18" charset="0"/>
                <a:cs typeface="Times New Roman" panose="02020603050405020304" pitchFamily="18" charset="0"/>
              </a:rPr>
              <a:t>Hizmet sunucularının elektronik ağ ile engelli sağlık </a:t>
            </a:r>
            <a:r>
              <a:rPr lang="tr-TR" sz="2000" b="1" dirty="0">
                <a:latin typeface="+mn-lt"/>
                <a:ea typeface="Times New Roman" panose="02020603050405020304" pitchFamily="18" charset="0"/>
                <a:cs typeface="Times New Roman" panose="02020603050405020304" pitchFamily="18" charset="0"/>
              </a:rPr>
              <a:t>kurulu raporunun kurumlarını ilgilendiren kısmına </a:t>
            </a:r>
            <a:r>
              <a:rPr lang="tr-TR" sz="2000" b="1" dirty="0" smtClean="0">
                <a:latin typeface="+mn-lt"/>
                <a:ea typeface="Times New Roman" panose="02020603050405020304" pitchFamily="18" charset="0"/>
                <a:cs typeface="Times New Roman" panose="02020603050405020304" pitchFamily="18" charset="0"/>
              </a:rPr>
              <a:t>erişimi sağlanacak,</a:t>
            </a:r>
          </a:p>
          <a:p>
            <a:pPr marL="285750" indent="-285750" algn="just">
              <a:lnSpc>
                <a:spcPct val="115000"/>
              </a:lnSpc>
              <a:spcAft>
                <a:spcPts val="1000"/>
              </a:spcAft>
              <a:buFont typeface="Arial" panose="020B0604020202020204" pitchFamily="34" charset="0"/>
              <a:buChar char="•"/>
            </a:pPr>
            <a:r>
              <a:rPr lang="tr-TR" sz="2000" b="1" dirty="0" smtClean="0">
                <a:latin typeface="+mn-lt"/>
                <a:ea typeface="Times New Roman" panose="02020603050405020304" pitchFamily="18" charset="0"/>
                <a:cs typeface="Times New Roman" panose="02020603050405020304" pitchFamily="18" charset="0"/>
              </a:rPr>
              <a:t>Engelli </a:t>
            </a:r>
            <a:r>
              <a:rPr lang="tr-TR" sz="2000" b="1" dirty="0">
                <a:latin typeface="+mn-lt"/>
                <a:ea typeface="Times New Roman" panose="02020603050405020304" pitchFamily="18" charset="0"/>
                <a:cs typeface="Times New Roman" panose="02020603050405020304" pitchFamily="18" charset="0"/>
              </a:rPr>
              <a:t>birey ve yakınlarının her kurum için ayrı engelli sağlık kurulu raporu almalarının önüne </a:t>
            </a:r>
            <a:r>
              <a:rPr lang="tr-TR" sz="2000" b="1" dirty="0" smtClean="0">
                <a:latin typeface="+mn-lt"/>
                <a:ea typeface="Times New Roman" panose="02020603050405020304" pitchFamily="18" charset="0"/>
                <a:cs typeface="Times New Roman" panose="02020603050405020304" pitchFamily="18" charset="0"/>
              </a:rPr>
              <a:t>geçilecek,</a:t>
            </a:r>
          </a:p>
          <a:p>
            <a:pPr marL="285750" indent="-285750" algn="just">
              <a:lnSpc>
                <a:spcPct val="115000"/>
              </a:lnSpc>
              <a:spcAft>
                <a:spcPts val="1000"/>
              </a:spcAft>
              <a:buFont typeface="Arial" panose="020B0604020202020204" pitchFamily="34" charset="0"/>
              <a:buChar char="•"/>
            </a:pPr>
            <a:r>
              <a:rPr lang="tr-TR" sz="2000" b="1" dirty="0" smtClean="0">
                <a:latin typeface="+mn-lt"/>
                <a:ea typeface="Times New Roman" panose="02020603050405020304" pitchFamily="18" charset="0"/>
                <a:cs typeface="Times New Roman" panose="02020603050405020304" pitchFamily="18" charset="0"/>
              </a:rPr>
              <a:t>Sistemin </a:t>
            </a:r>
            <a:r>
              <a:rPr lang="tr-TR" sz="2000" b="1" dirty="0">
                <a:latin typeface="+mn-lt"/>
                <a:ea typeface="Times New Roman" panose="02020603050405020304" pitchFamily="18" charset="0"/>
                <a:cs typeface="Times New Roman" panose="02020603050405020304" pitchFamily="18" charset="0"/>
              </a:rPr>
              <a:t>hayata geçirilmesi ile tekrar tekrar rapor çıkarma gereksiniminin </a:t>
            </a:r>
            <a:r>
              <a:rPr lang="tr-TR" sz="2000" b="1" dirty="0" smtClean="0">
                <a:latin typeface="+mn-lt"/>
                <a:ea typeface="Times New Roman" panose="02020603050405020304" pitchFamily="18" charset="0"/>
                <a:cs typeface="Times New Roman" panose="02020603050405020304" pitchFamily="18" charset="0"/>
              </a:rPr>
              <a:t>azalacak,</a:t>
            </a:r>
          </a:p>
          <a:p>
            <a:pPr marL="285750" indent="-285750" algn="just">
              <a:lnSpc>
                <a:spcPct val="115000"/>
              </a:lnSpc>
              <a:spcAft>
                <a:spcPts val="1000"/>
              </a:spcAft>
              <a:buFont typeface="Arial" panose="020B0604020202020204" pitchFamily="34" charset="0"/>
              <a:buChar char="•"/>
            </a:pPr>
            <a:r>
              <a:rPr lang="tr-TR" sz="2000" b="1" dirty="0" smtClean="0">
                <a:latin typeface="+mn-lt"/>
                <a:ea typeface="Times New Roman" panose="02020603050405020304" pitchFamily="18" charset="0"/>
                <a:cs typeface="Times New Roman" panose="02020603050405020304" pitchFamily="18" charset="0"/>
              </a:rPr>
              <a:t>Bu sürece </a:t>
            </a:r>
            <a:r>
              <a:rPr lang="tr-TR" sz="2000" b="1" dirty="0">
                <a:latin typeface="+mn-lt"/>
                <a:ea typeface="Times New Roman" panose="02020603050405020304" pitchFamily="18" charset="0"/>
                <a:cs typeface="Times New Roman" panose="02020603050405020304" pitchFamily="18" charset="0"/>
              </a:rPr>
              <a:t>ayrılan önemli insani ve mali kaynağın korunmasına katkı </a:t>
            </a:r>
            <a:r>
              <a:rPr lang="tr-TR" sz="2000" b="1" dirty="0" smtClean="0">
                <a:latin typeface="+mn-lt"/>
                <a:ea typeface="Times New Roman" panose="02020603050405020304" pitchFamily="18" charset="0"/>
                <a:cs typeface="Times New Roman" panose="02020603050405020304" pitchFamily="18" charset="0"/>
              </a:rPr>
              <a:t>sağlanacaktır. </a:t>
            </a:r>
            <a:endParaRPr lang="tr-TR" sz="2000" b="1" dirty="0">
              <a:effectLst/>
              <a:latin typeface="+mn-lt"/>
              <a:ea typeface="Calibri" panose="020F0502020204030204" pitchFamily="34" charset="0"/>
              <a:cs typeface="Times New Roman" panose="02020603050405020304" pitchFamily="18" charset="0"/>
            </a:endParaRPr>
          </a:p>
        </p:txBody>
      </p:sp>
      <p:sp>
        <p:nvSpPr>
          <p:cNvPr id="3" name="Dikdörtgen 2"/>
          <p:cNvSpPr/>
          <p:nvPr/>
        </p:nvSpPr>
        <p:spPr>
          <a:xfrm>
            <a:off x="1123612" y="754121"/>
            <a:ext cx="2072490" cy="425501"/>
          </a:xfrm>
          <a:prstGeom prst="rect">
            <a:avLst/>
          </a:prstGeom>
        </p:spPr>
        <p:txBody>
          <a:bodyPr wrap="none">
            <a:spAutoFit/>
          </a:bodyPr>
          <a:lstStyle/>
          <a:p>
            <a:pPr indent="449580" algn="just">
              <a:lnSpc>
                <a:spcPct val="115000"/>
              </a:lnSpc>
              <a:spcAft>
                <a:spcPts val="1000"/>
              </a:spcAft>
            </a:pPr>
            <a:r>
              <a:rPr lang="tr-TR" sz="2000" b="1" dirty="0">
                <a:latin typeface="+mn-lt"/>
                <a:ea typeface="Times New Roman" panose="02020603050405020304" pitchFamily="18" charset="0"/>
                <a:cs typeface="Times New Roman" panose="02020603050405020304" pitchFamily="18" charset="0"/>
              </a:rPr>
              <a:t>Sonuç olarak;</a:t>
            </a:r>
          </a:p>
        </p:txBody>
      </p:sp>
    </p:spTree>
    <p:extLst>
      <p:ext uri="{BB962C8B-B14F-4D97-AF65-F5344CB8AC3E}">
        <p14:creationId xmlns:p14="http://schemas.microsoft.com/office/powerpoint/2010/main" val="971959667"/>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Başlık 1"/>
          <p:cNvSpPr txBox="1">
            <a:spLocks/>
          </p:cNvSpPr>
          <p:nvPr/>
        </p:nvSpPr>
        <p:spPr bwMode="auto">
          <a:xfrm>
            <a:off x="323528" y="2536254"/>
            <a:ext cx="8229600"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tr-TR" altLang="tr-TR" sz="4000" b="1" dirty="0">
                <a:solidFill>
                  <a:srgbClr val="C00000"/>
                </a:solidFill>
                <a:latin typeface="+mj-lt"/>
              </a:rPr>
              <a:t>ENGELLİ İSTİHDAMI</a:t>
            </a:r>
          </a:p>
        </p:txBody>
      </p:sp>
      <p:sp>
        <p:nvSpPr>
          <p:cNvPr id="5" name="İçerik Yer Tutucusu 2"/>
          <p:cNvSpPr>
            <a:spLocks noGrp="1"/>
          </p:cNvSpPr>
          <p:nvPr>
            <p:ph idx="4294967295"/>
          </p:nvPr>
        </p:nvSpPr>
        <p:spPr>
          <a:xfrm>
            <a:off x="0" y="1268413"/>
            <a:ext cx="6689725" cy="4968875"/>
          </a:xfrm>
        </p:spPr>
        <p:txBody>
          <a:bodyPr rtlCol="0">
            <a:normAutofit/>
          </a:bodyPr>
          <a:lstStyle/>
          <a:p>
            <a:pPr algn="just" eaLnBrk="1" fontAlgn="auto" hangingPunct="1">
              <a:spcBef>
                <a:spcPts val="600"/>
              </a:spcBef>
              <a:spcAft>
                <a:spcPts val="0"/>
              </a:spcAft>
              <a:defRPr/>
            </a:pPr>
            <a:endParaRPr lang="tr-TR" sz="2000" b="1" dirty="0">
              <a:latin typeface="+mj-lt"/>
              <a:cs typeface="Times New Roman" pitchFamily="18" charset="0"/>
            </a:endParaRPr>
          </a:p>
          <a:p>
            <a:pPr marL="0" indent="0" algn="just" eaLnBrk="1" fontAlgn="auto" hangingPunct="1">
              <a:spcBef>
                <a:spcPts val="600"/>
              </a:spcBef>
              <a:spcAft>
                <a:spcPts val="0"/>
              </a:spcAft>
              <a:buFont typeface="Arial" charset="0"/>
              <a:buNone/>
              <a:defRPr/>
            </a:pPr>
            <a:endParaRPr lang="tr-TR" sz="2400" b="1" dirty="0" smtClean="0">
              <a:latin typeface="+mj-lt"/>
              <a:cs typeface="Times New Roman" pitchFamily="18" charset="0"/>
            </a:endParaRPr>
          </a:p>
          <a:p>
            <a:pPr algn="just" eaLnBrk="1" fontAlgn="auto" hangingPunct="1">
              <a:spcBef>
                <a:spcPts val="0"/>
              </a:spcBef>
              <a:spcAft>
                <a:spcPts val="0"/>
              </a:spcAft>
              <a:buFont typeface="Arial" pitchFamily="34" charset="0"/>
              <a:buChar char="•"/>
              <a:defRPr/>
            </a:pPr>
            <a:endParaRPr lang="tr-TR" sz="1900" dirty="0" smtClean="0">
              <a:latin typeface="+mj-lt"/>
              <a:cs typeface="Times New Roman" pitchFamily="18" charset="0"/>
            </a:endParaRPr>
          </a:p>
          <a:p>
            <a:pPr algn="just" eaLnBrk="1" fontAlgn="auto" hangingPunct="1">
              <a:spcBef>
                <a:spcPts val="0"/>
              </a:spcBef>
              <a:spcAft>
                <a:spcPts val="0"/>
              </a:spcAft>
              <a:buFont typeface="Arial" pitchFamily="34" charset="0"/>
              <a:buChar char="•"/>
              <a:defRPr/>
            </a:pPr>
            <a:endParaRPr lang="tr-TR" sz="2300" dirty="0" smtClean="0">
              <a:latin typeface="+mj-lt"/>
              <a:cs typeface="Times New Roman" pitchFamily="18" charset="0"/>
            </a:endParaRPr>
          </a:p>
          <a:p>
            <a:pPr algn="just" eaLnBrk="1" fontAlgn="auto" hangingPunct="1">
              <a:spcAft>
                <a:spcPts val="0"/>
              </a:spcAft>
              <a:buFont typeface="Arial" pitchFamily="34" charset="0"/>
              <a:buChar char="•"/>
              <a:defRPr/>
            </a:pPr>
            <a:endParaRPr lang="tr-TR" sz="2300" dirty="0" smtClean="0">
              <a:latin typeface="+mj-lt"/>
              <a:cs typeface="Times New Roman" pitchFamily="18" charset="0"/>
            </a:endParaRPr>
          </a:p>
          <a:p>
            <a:pPr algn="just" eaLnBrk="1" fontAlgn="auto" hangingPunct="1">
              <a:spcAft>
                <a:spcPts val="0"/>
              </a:spcAft>
              <a:buFont typeface="Arial" pitchFamily="34" charset="0"/>
              <a:buChar char="•"/>
              <a:defRPr/>
            </a:pPr>
            <a:endParaRPr lang="tr-TR" sz="2300" dirty="0" smtClean="0">
              <a:latin typeface="+mj-lt"/>
              <a:cs typeface="Times New Roman" pitchFamily="18" charset="0"/>
            </a:endParaRPr>
          </a:p>
          <a:p>
            <a:pPr algn="just" eaLnBrk="1" fontAlgn="auto" hangingPunct="1">
              <a:spcAft>
                <a:spcPts val="0"/>
              </a:spcAft>
              <a:buFont typeface="Arial" pitchFamily="34" charset="0"/>
              <a:buChar char="•"/>
              <a:defRPr/>
            </a:pPr>
            <a:endParaRPr lang="tr-TR" sz="2400" dirty="0" smtClean="0">
              <a:latin typeface="+mj-lt"/>
              <a:cs typeface="Times New Roman" pitchFamily="18" charset="0"/>
            </a:endParaRPr>
          </a:p>
          <a:p>
            <a:pPr marL="0" indent="0" eaLnBrk="1" fontAlgn="auto" hangingPunct="1">
              <a:spcAft>
                <a:spcPts val="0"/>
              </a:spcAft>
              <a:buFont typeface="Arial" pitchFamily="34" charset="0"/>
              <a:buNone/>
              <a:defRPr/>
            </a:pPr>
            <a:endParaRPr lang="tr-TR" dirty="0">
              <a:latin typeface="+mj-lt"/>
            </a:endParaRPr>
          </a:p>
        </p:txBody>
      </p:sp>
    </p:spTree>
    <p:extLst>
      <p:ext uri="{BB962C8B-B14F-4D97-AF65-F5344CB8AC3E}">
        <p14:creationId xmlns:p14="http://schemas.microsoft.com/office/powerpoint/2010/main" val="3480586491"/>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3059832" y="836712"/>
            <a:ext cx="5540152" cy="578495"/>
          </a:xfrm>
        </p:spPr>
        <p:txBody>
          <a:bodyPr>
            <a:normAutofit fontScale="90000"/>
          </a:bodyPr>
          <a:lstStyle/>
          <a:p>
            <a:r>
              <a:rPr lang="tr-TR" altLang="tr-TR" sz="4000" dirty="0" smtClean="0"/>
              <a:t/>
            </a:r>
            <a:br>
              <a:rPr lang="tr-TR" altLang="tr-TR" sz="4000" dirty="0" smtClean="0"/>
            </a:br>
            <a:r>
              <a:rPr lang="tr-TR" altLang="tr-TR" sz="4000" dirty="0" smtClean="0"/>
              <a:t>   </a:t>
            </a:r>
            <a:br>
              <a:rPr lang="tr-TR" altLang="tr-TR" sz="4000" dirty="0" smtClean="0"/>
            </a:br>
            <a:endParaRPr lang="tr-TR" dirty="0"/>
          </a:p>
        </p:txBody>
      </p:sp>
      <p:sp>
        <p:nvSpPr>
          <p:cNvPr id="3" name="Alt Başlık 2"/>
          <p:cNvSpPr>
            <a:spLocks noGrp="1"/>
          </p:cNvSpPr>
          <p:nvPr>
            <p:ph type="subTitle" idx="1"/>
          </p:nvPr>
        </p:nvSpPr>
        <p:spPr>
          <a:xfrm>
            <a:off x="395536" y="1988840"/>
            <a:ext cx="8136904" cy="3649960"/>
          </a:xfrm>
        </p:spPr>
        <p:txBody>
          <a:bodyPr/>
          <a:lstStyle/>
          <a:p>
            <a:pPr algn="l"/>
            <a:r>
              <a:rPr lang="tr-TR" altLang="tr-TR" sz="2300" dirty="0">
                <a:solidFill>
                  <a:schemeClr val="tx1"/>
                </a:solidFill>
              </a:rPr>
              <a:t>Engellilerin ve yaşlıların ayrımcılığa uğramadan insan haklarından yararlanarak toplumsal hayata katılmaları için; </a:t>
            </a:r>
          </a:p>
          <a:p>
            <a:pPr marL="342900" indent="-342900" algn="l">
              <a:buFont typeface="Arial" panose="020B0604020202020204" pitchFamily="34" charset="0"/>
              <a:buChar char="•"/>
            </a:pPr>
            <a:r>
              <a:rPr lang="tr-TR" altLang="tr-TR" sz="2300" dirty="0">
                <a:solidFill>
                  <a:schemeClr val="tx1"/>
                </a:solidFill>
              </a:rPr>
              <a:t>Ulusal düzeyde politika ve stratejilerin belirlenmesi çalışmalarını koordine etmek, </a:t>
            </a:r>
          </a:p>
          <a:p>
            <a:pPr marL="342900" indent="-342900" algn="l">
              <a:buFont typeface="Arial" panose="020B0604020202020204" pitchFamily="34" charset="0"/>
              <a:buChar char="•"/>
            </a:pPr>
            <a:r>
              <a:rPr lang="tr-TR" altLang="tr-TR" sz="2300" dirty="0">
                <a:solidFill>
                  <a:schemeClr val="tx1"/>
                </a:solidFill>
              </a:rPr>
              <a:t>Engellilere ve yaşlılara yönelik yürütülen sosyal hizmet faaliyetlerine ilişkin ilke, usul ve standartları belirlemek, </a:t>
            </a:r>
          </a:p>
          <a:p>
            <a:pPr marL="342900" indent="-342900" algn="l">
              <a:buFont typeface="Arial" panose="020B0604020202020204" pitchFamily="34" charset="0"/>
              <a:buChar char="•"/>
            </a:pPr>
            <a:r>
              <a:rPr lang="tr-TR" altLang="tr-TR" sz="2300" dirty="0">
                <a:solidFill>
                  <a:schemeClr val="tx1"/>
                </a:solidFill>
              </a:rPr>
              <a:t>Bu alanda ilgili kamu kurum ve kuruluşları ile gönüllü kuruluşlar arasında işbirliği ve koordinasyonu </a:t>
            </a:r>
            <a:r>
              <a:rPr lang="tr-TR" altLang="tr-TR" sz="2300" dirty="0" smtClean="0">
                <a:solidFill>
                  <a:schemeClr val="tx1"/>
                </a:solidFill>
              </a:rPr>
              <a:t>sağlamak</a:t>
            </a:r>
          </a:p>
          <a:p>
            <a:pPr algn="l"/>
            <a:r>
              <a:rPr lang="tr-TR" altLang="tr-TR" sz="2300" dirty="0" smtClean="0">
                <a:solidFill>
                  <a:schemeClr val="tx1"/>
                </a:solidFill>
              </a:rPr>
              <a:t>üzere,</a:t>
            </a:r>
            <a:endParaRPr lang="tr-TR" altLang="tr-TR" sz="2300" dirty="0">
              <a:solidFill>
                <a:schemeClr val="tx1"/>
              </a:solidFill>
            </a:endParaRPr>
          </a:p>
          <a:p>
            <a:pPr marL="342900" indent="-342900" algn="l">
              <a:buFont typeface="Arial" panose="020B0604020202020204" pitchFamily="34" charset="0"/>
              <a:buChar char="•"/>
            </a:pPr>
            <a:endParaRPr lang="tr-TR" sz="2300" dirty="0"/>
          </a:p>
        </p:txBody>
      </p:sp>
      <p:sp>
        <p:nvSpPr>
          <p:cNvPr id="4" name="TextBox 39"/>
          <p:cNvSpPr txBox="1"/>
          <p:nvPr/>
        </p:nvSpPr>
        <p:spPr>
          <a:xfrm>
            <a:off x="1681147" y="1334577"/>
            <a:ext cx="5781839" cy="415498"/>
          </a:xfrm>
          <a:prstGeom prst="rect">
            <a:avLst/>
          </a:prstGeom>
          <a:noFill/>
        </p:spPr>
        <p:txBody>
          <a:bodyPr wrap="none" rtlCol="0">
            <a:spAutoFit/>
          </a:bodyPr>
          <a:lstStyle/>
          <a:p>
            <a:pPr algn="ctr" defTabSz="685800" eaLnBrk="1" fontAlgn="auto" hangingPunct="1">
              <a:spcBef>
                <a:spcPts val="0"/>
              </a:spcBef>
              <a:spcAft>
                <a:spcPts val="0"/>
              </a:spcAft>
              <a:defRPr/>
            </a:pPr>
            <a:r>
              <a:rPr lang="tr-TR" sz="2100" b="1" dirty="0">
                <a:solidFill>
                  <a:srgbClr val="FF0000"/>
                </a:solidFill>
                <a:cs typeface="+mn-ea"/>
                <a:sym typeface="+mn-lt"/>
              </a:rPr>
              <a:t>Engelli ve Yaşlı Hizmetleri Genel Müdürlüğü</a:t>
            </a:r>
            <a:endParaRPr lang="en-US" sz="2100" b="1" dirty="0">
              <a:solidFill>
                <a:srgbClr val="FF0000"/>
              </a:solidFill>
              <a:cs typeface="+mn-ea"/>
              <a:sym typeface="+mn-lt"/>
            </a:endParaRPr>
          </a:p>
        </p:txBody>
      </p:sp>
    </p:spTree>
    <p:extLst>
      <p:ext uri="{BB962C8B-B14F-4D97-AF65-F5344CB8AC3E}">
        <p14:creationId xmlns:p14="http://schemas.microsoft.com/office/powerpoint/2010/main" val="3800649962"/>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p:cNvSpPr txBox="1">
            <a:spLocks/>
          </p:cNvSpPr>
          <p:nvPr/>
        </p:nvSpPr>
        <p:spPr bwMode="auto">
          <a:xfrm>
            <a:off x="611188" y="188913"/>
            <a:ext cx="8229600"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tr-TR" altLang="tr-TR" sz="4000" b="1" dirty="0">
              <a:solidFill>
                <a:srgbClr val="C00000"/>
              </a:solidFill>
              <a:latin typeface="Calibri" pitchFamily="34" charset="0"/>
            </a:endParaRPr>
          </a:p>
        </p:txBody>
      </p:sp>
      <p:graphicFrame>
        <p:nvGraphicFramePr>
          <p:cNvPr id="6" name="Grafik 5"/>
          <p:cNvGraphicFramePr>
            <a:graphicFrameLocks/>
          </p:cNvGraphicFramePr>
          <p:nvPr>
            <p:extLst>
              <p:ext uri="{D42A27DB-BD31-4B8C-83A1-F6EECF244321}">
                <p14:modId xmlns:p14="http://schemas.microsoft.com/office/powerpoint/2010/main" val="1975080437"/>
              </p:ext>
            </p:extLst>
          </p:nvPr>
        </p:nvGraphicFramePr>
        <p:xfrm>
          <a:off x="179512" y="1393175"/>
          <a:ext cx="8352928" cy="407828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19132114"/>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4294967295"/>
          </p:nvPr>
        </p:nvSpPr>
        <p:spPr>
          <a:xfrm>
            <a:off x="467544" y="1340768"/>
            <a:ext cx="8532465" cy="5073650"/>
          </a:xfrm>
        </p:spPr>
        <p:txBody>
          <a:bodyPr>
            <a:normAutofit/>
          </a:bodyPr>
          <a:lstStyle/>
          <a:p>
            <a:pPr marL="0" indent="0" algn="just">
              <a:spcBef>
                <a:spcPts val="600"/>
              </a:spcBef>
              <a:buNone/>
              <a:defRPr/>
            </a:pPr>
            <a:endParaRPr lang="tr-TR" sz="2800" b="1" u="sng" dirty="0" smtClean="0">
              <a:cs typeface="Times New Roman" pitchFamily="18" charset="0"/>
            </a:endParaRPr>
          </a:p>
          <a:p>
            <a:pPr marL="0" indent="0" algn="just">
              <a:spcBef>
                <a:spcPts val="600"/>
              </a:spcBef>
              <a:buNone/>
              <a:defRPr/>
            </a:pPr>
            <a:r>
              <a:rPr lang="tr-TR" sz="2800" b="1" u="sng" dirty="0" smtClean="0">
                <a:cs typeface="Times New Roman" pitchFamily="18" charset="0"/>
              </a:rPr>
              <a:t>Kamuda </a:t>
            </a:r>
            <a:r>
              <a:rPr lang="tr-TR" sz="2800" b="1" u="sng" dirty="0">
                <a:cs typeface="Times New Roman" pitchFamily="18" charset="0"/>
              </a:rPr>
              <a:t>İstihdam (EKPSS/KURA)</a:t>
            </a:r>
          </a:p>
          <a:p>
            <a:pPr marL="0" indent="0" algn="just">
              <a:spcBef>
                <a:spcPts val="600"/>
              </a:spcBef>
              <a:buNone/>
              <a:defRPr/>
            </a:pPr>
            <a:r>
              <a:rPr lang="tr-TR" sz="2800" b="1" dirty="0" smtClean="0">
                <a:cs typeface="Times New Roman" pitchFamily="18" charset="0"/>
              </a:rPr>
              <a:t>2018 </a:t>
            </a:r>
            <a:r>
              <a:rPr lang="tr-TR" sz="2800" b="1" dirty="0">
                <a:cs typeface="Times New Roman" pitchFamily="18" charset="0"/>
              </a:rPr>
              <a:t>yılı  </a:t>
            </a:r>
            <a:r>
              <a:rPr lang="tr-TR" sz="2800" b="1" dirty="0"/>
              <a:t>53.017  </a:t>
            </a:r>
            <a:r>
              <a:rPr lang="tr-TR" sz="2800" b="1" dirty="0" smtClean="0"/>
              <a:t>(</a:t>
            </a:r>
            <a:r>
              <a:rPr lang="tr-TR" sz="2800" b="1" dirty="0"/>
              <a:t>DPB </a:t>
            </a:r>
            <a:r>
              <a:rPr lang="tr-TR" sz="2800" b="1" dirty="0" smtClean="0"/>
              <a:t>2018 Aralık) </a:t>
            </a:r>
            <a:endParaRPr lang="tr-TR" sz="2800" b="1" dirty="0"/>
          </a:p>
          <a:p>
            <a:pPr marL="0" indent="0" algn="just">
              <a:spcBef>
                <a:spcPts val="600"/>
              </a:spcBef>
              <a:buNone/>
              <a:defRPr/>
            </a:pPr>
            <a:endParaRPr lang="tr-TR" sz="2800" b="1" u="sng" dirty="0" smtClean="0">
              <a:cs typeface="Times New Roman" pitchFamily="18" charset="0"/>
            </a:endParaRPr>
          </a:p>
          <a:p>
            <a:pPr marL="0" indent="0" algn="just">
              <a:spcBef>
                <a:spcPts val="600"/>
              </a:spcBef>
              <a:buNone/>
              <a:defRPr/>
            </a:pPr>
            <a:endParaRPr lang="tr-TR" sz="2800" b="1" u="sng" dirty="0">
              <a:cs typeface="Times New Roman" pitchFamily="18" charset="0"/>
            </a:endParaRPr>
          </a:p>
          <a:p>
            <a:pPr marL="0" indent="0" algn="just">
              <a:spcBef>
                <a:spcPts val="600"/>
              </a:spcBef>
              <a:buNone/>
              <a:defRPr/>
            </a:pPr>
            <a:r>
              <a:rPr lang="tr-TR" sz="2800" b="1" u="sng" dirty="0">
                <a:cs typeface="Times New Roman" pitchFamily="18" charset="0"/>
              </a:rPr>
              <a:t>Özel Sektörde İstihdam </a:t>
            </a:r>
          </a:p>
          <a:p>
            <a:pPr marL="0" indent="0" algn="just">
              <a:spcBef>
                <a:spcPts val="600"/>
              </a:spcBef>
              <a:buNone/>
              <a:defRPr/>
            </a:pPr>
            <a:r>
              <a:rPr lang="tr-TR" sz="2800" b="1" dirty="0"/>
              <a:t>91.722 </a:t>
            </a:r>
            <a:r>
              <a:rPr lang="tr-TR" sz="2800" b="1" dirty="0" smtClean="0"/>
              <a:t>işçi (11.580 </a:t>
            </a:r>
            <a:r>
              <a:rPr lang="tr-TR" sz="2800" b="1" dirty="0"/>
              <a:t>kamu işçisi) </a:t>
            </a:r>
          </a:p>
          <a:p>
            <a:pPr marL="0" indent="0" algn="just">
              <a:spcBef>
                <a:spcPts val="600"/>
              </a:spcBef>
              <a:buNone/>
              <a:defRPr/>
            </a:pPr>
            <a:endParaRPr lang="tr-TR" sz="2800" b="1" dirty="0" smtClean="0"/>
          </a:p>
          <a:p>
            <a:pPr marL="0" indent="0">
              <a:buNone/>
            </a:pPr>
            <a:endParaRPr lang="tr-TR" sz="2800" dirty="0"/>
          </a:p>
        </p:txBody>
      </p:sp>
    </p:spTree>
    <p:extLst>
      <p:ext uri="{BB962C8B-B14F-4D97-AF65-F5344CB8AC3E}">
        <p14:creationId xmlns:p14="http://schemas.microsoft.com/office/powerpoint/2010/main" val="3038683462"/>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216024" y="1916832"/>
            <a:ext cx="8604448" cy="3277820"/>
          </a:xfrm>
          <a:prstGeom prst="rect">
            <a:avLst/>
          </a:prstGeom>
        </p:spPr>
        <p:txBody>
          <a:bodyPr wrap="square">
            <a:spAutoFit/>
          </a:bodyPr>
          <a:lstStyle/>
          <a:p>
            <a:pPr marL="0" indent="0" algn="just" eaLnBrk="1" fontAlgn="auto" hangingPunct="1">
              <a:spcBef>
                <a:spcPts val="600"/>
              </a:spcBef>
              <a:spcAft>
                <a:spcPts val="0"/>
              </a:spcAft>
              <a:buFont typeface="Arial" charset="0"/>
              <a:buNone/>
              <a:defRPr/>
            </a:pPr>
            <a:r>
              <a:rPr lang="tr-TR" sz="2400" b="1" dirty="0" smtClean="0">
                <a:latin typeface="+mn-lt"/>
                <a:cs typeface="Times New Roman" pitchFamily="18" charset="0"/>
              </a:rPr>
              <a:t>DESTEKLİ İSTİHDAM</a:t>
            </a:r>
          </a:p>
          <a:p>
            <a:pPr marL="0" indent="0" algn="just" eaLnBrk="1" fontAlgn="auto" hangingPunct="1">
              <a:spcBef>
                <a:spcPts val="600"/>
              </a:spcBef>
              <a:spcAft>
                <a:spcPts val="0"/>
              </a:spcAft>
              <a:buFont typeface="Arial" charset="0"/>
              <a:buNone/>
              <a:defRPr/>
            </a:pPr>
            <a:r>
              <a:rPr lang="tr-TR" sz="2400" b="1" dirty="0" smtClean="0">
                <a:latin typeface="+mn-lt"/>
                <a:cs typeface="Times New Roman" pitchFamily="18" charset="0"/>
              </a:rPr>
              <a:t>"İŞE KATIL HAYATA ATIL" PROJESİ </a:t>
            </a:r>
          </a:p>
          <a:p>
            <a:pPr marL="0" indent="0" algn="just" eaLnBrk="1" fontAlgn="auto" hangingPunct="1">
              <a:spcBef>
                <a:spcPts val="600"/>
              </a:spcBef>
              <a:spcAft>
                <a:spcPts val="0"/>
              </a:spcAft>
              <a:buFont typeface="Arial" charset="0"/>
              <a:buNone/>
              <a:defRPr/>
            </a:pPr>
            <a:endParaRPr lang="tr-TR" sz="2400" b="1" u="sng" dirty="0">
              <a:latin typeface="+mn-lt"/>
              <a:cs typeface="Times New Roman" pitchFamily="18" charset="0"/>
            </a:endParaRPr>
          </a:p>
          <a:p>
            <a:pPr marL="0" indent="0" algn="just" eaLnBrk="1" fontAlgn="auto" hangingPunct="1">
              <a:spcBef>
                <a:spcPts val="600"/>
              </a:spcBef>
              <a:spcAft>
                <a:spcPts val="0"/>
              </a:spcAft>
              <a:buNone/>
              <a:defRPr/>
            </a:pPr>
            <a:r>
              <a:rPr lang="tr-TR" sz="2400" b="1" dirty="0" smtClean="0">
                <a:latin typeface="+mn-lt"/>
                <a:cs typeface="Times New Roman" pitchFamily="18" charset="0"/>
              </a:rPr>
              <a:t>Projenin </a:t>
            </a:r>
            <a:r>
              <a:rPr lang="tr-TR" sz="2400" b="1" dirty="0">
                <a:latin typeface="+mn-lt"/>
                <a:cs typeface="Times New Roman" pitchFamily="18" charset="0"/>
              </a:rPr>
              <a:t>ilk aşaması tamamlanmış olup 447 engellinin istihdamı sağlanmıştır. Projenin ikinci aşaması Ankara İstanbul ve İzmir'de saha ayağı tamamlanmış olup </a:t>
            </a:r>
            <a:r>
              <a:rPr lang="tr-TR" sz="2400" b="1" dirty="0" smtClean="0">
                <a:latin typeface="+mn-lt"/>
                <a:cs typeface="Times New Roman" pitchFamily="18" charset="0"/>
              </a:rPr>
              <a:t>450 </a:t>
            </a:r>
            <a:r>
              <a:rPr lang="tr-TR" sz="2400" b="1" dirty="0">
                <a:latin typeface="+mn-lt"/>
                <a:cs typeface="Times New Roman" pitchFamily="18" charset="0"/>
              </a:rPr>
              <a:t>engellinin istihdamı sağlanmıştır. Projenin ikinci ayağına ilişkin raporlama çalışmaları devam etmektedir</a:t>
            </a:r>
            <a:r>
              <a:rPr lang="tr-TR" altLang="tr-TR" sz="2400" b="1" dirty="0" smtClean="0">
                <a:latin typeface="+mn-lt"/>
                <a:cs typeface="Times New Roman" pitchFamily="18" charset="0"/>
              </a:rPr>
              <a:t>.</a:t>
            </a:r>
            <a:r>
              <a:rPr lang="tr-TR" sz="2400" b="1" dirty="0" smtClean="0">
                <a:latin typeface="+mn-lt"/>
                <a:cs typeface="Times New Roman" pitchFamily="18" charset="0"/>
              </a:rPr>
              <a:t> </a:t>
            </a:r>
            <a:r>
              <a:rPr lang="tr-TR" sz="2400" b="1" dirty="0">
                <a:latin typeface="+mn-lt"/>
                <a:cs typeface="Times New Roman" pitchFamily="18" charset="0"/>
              </a:rPr>
              <a:t>Toplam 897 engelli birey istihdam edilmiştir.</a:t>
            </a:r>
          </a:p>
        </p:txBody>
      </p:sp>
    </p:spTree>
    <p:extLst>
      <p:ext uri="{BB962C8B-B14F-4D97-AF65-F5344CB8AC3E}">
        <p14:creationId xmlns:p14="http://schemas.microsoft.com/office/powerpoint/2010/main" val="1257157296"/>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251520" y="1482313"/>
            <a:ext cx="8064896" cy="3062377"/>
          </a:xfrm>
          <a:prstGeom prst="rect">
            <a:avLst/>
          </a:prstGeom>
        </p:spPr>
        <p:txBody>
          <a:bodyPr wrap="square">
            <a:spAutoFit/>
          </a:bodyPr>
          <a:lstStyle/>
          <a:p>
            <a:pPr marL="0" indent="0" algn="just">
              <a:spcBef>
                <a:spcPts val="600"/>
              </a:spcBef>
              <a:buNone/>
              <a:defRPr/>
            </a:pPr>
            <a:r>
              <a:rPr lang="tr-TR" sz="2400" b="1" dirty="0" smtClean="0">
                <a:latin typeface="+mn-lt"/>
                <a:cs typeface="Times New Roman" pitchFamily="18" charset="0"/>
              </a:rPr>
              <a:t>KORUMALI İŞYERİ  </a:t>
            </a:r>
          </a:p>
          <a:p>
            <a:pPr marL="0" indent="0" algn="just" eaLnBrk="1" fontAlgn="auto" hangingPunct="1">
              <a:spcBef>
                <a:spcPts val="600"/>
              </a:spcBef>
              <a:spcAft>
                <a:spcPts val="0"/>
              </a:spcAft>
              <a:buNone/>
              <a:defRPr/>
            </a:pPr>
            <a:endParaRPr lang="tr-TR" dirty="0">
              <a:latin typeface="+mn-lt"/>
              <a:cs typeface="Times New Roman" pitchFamily="18" charset="0"/>
            </a:endParaRPr>
          </a:p>
          <a:p>
            <a:pPr algn="just" eaLnBrk="1" fontAlgn="auto" hangingPunct="1">
              <a:spcBef>
                <a:spcPts val="600"/>
              </a:spcBef>
              <a:spcAft>
                <a:spcPts val="0"/>
              </a:spcAft>
              <a:defRPr/>
            </a:pPr>
            <a:r>
              <a:rPr lang="tr-TR" sz="2400" b="1" dirty="0" smtClean="0">
                <a:latin typeface="+mn-lt"/>
                <a:cs typeface="Times New Roman" pitchFamily="18" charset="0"/>
              </a:rPr>
              <a:t>Korumalı işyerlerinde istihdam edilen engelli bireylere yönelik ücret teşviki kapsamında Gaziantep, Manisa, Sakarya ve Konya illerinde açılan 9 korumalı işyeri bulunmaktadır. </a:t>
            </a:r>
          </a:p>
          <a:p>
            <a:pPr algn="just" eaLnBrk="1" fontAlgn="auto" hangingPunct="1">
              <a:spcBef>
                <a:spcPts val="600"/>
              </a:spcBef>
              <a:spcAft>
                <a:spcPts val="0"/>
              </a:spcAft>
              <a:defRPr/>
            </a:pPr>
            <a:r>
              <a:rPr lang="tr-TR" sz="2400" b="1" dirty="0">
                <a:latin typeface="+mn-lt"/>
                <a:cs typeface="Times New Roman" pitchFamily="18" charset="0"/>
              </a:rPr>
              <a:t>Korumalı işyerinde çalışan engellilerin ücretlerinin belli bir oranı Bakanlığımız tarafından işverene ödenmektedir.</a:t>
            </a:r>
          </a:p>
          <a:p>
            <a:pPr algn="just" eaLnBrk="1" fontAlgn="auto" hangingPunct="1">
              <a:spcBef>
                <a:spcPts val="600"/>
              </a:spcBef>
              <a:spcAft>
                <a:spcPts val="0"/>
              </a:spcAft>
              <a:defRPr/>
            </a:pPr>
            <a:endParaRPr lang="tr-TR" sz="1100" b="1" dirty="0">
              <a:latin typeface="+mn-lt"/>
              <a:cs typeface="Times New Roman" pitchFamily="18" charset="0"/>
            </a:endParaRPr>
          </a:p>
        </p:txBody>
      </p:sp>
    </p:spTree>
    <p:extLst>
      <p:ext uri="{BB962C8B-B14F-4D97-AF65-F5344CB8AC3E}">
        <p14:creationId xmlns:p14="http://schemas.microsoft.com/office/powerpoint/2010/main" val="3895065202"/>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Başlık 1"/>
          <p:cNvSpPr txBox="1">
            <a:spLocks/>
          </p:cNvSpPr>
          <p:nvPr/>
        </p:nvSpPr>
        <p:spPr bwMode="auto">
          <a:xfrm>
            <a:off x="539552" y="2636912"/>
            <a:ext cx="8229600"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tr-TR" altLang="tr-TR" sz="4000" b="1" dirty="0" smtClean="0">
                <a:solidFill>
                  <a:srgbClr val="C00000"/>
                </a:solidFill>
                <a:latin typeface="Calibri" pitchFamily="34" charset="0"/>
              </a:rPr>
              <a:t>ERİŞİLEBİLİRLİK</a:t>
            </a:r>
            <a:endParaRPr lang="tr-TR" altLang="tr-TR" sz="4000" b="1" dirty="0">
              <a:solidFill>
                <a:srgbClr val="C00000"/>
              </a:solidFill>
              <a:latin typeface="Calibri" pitchFamily="34" charset="0"/>
            </a:endParaRPr>
          </a:p>
        </p:txBody>
      </p:sp>
    </p:spTree>
    <p:extLst>
      <p:ext uri="{BB962C8B-B14F-4D97-AF65-F5344CB8AC3E}">
        <p14:creationId xmlns:p14="http://schemas.microsoft.com/office/powerpoint/2010/main" val="41280659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71600" y="620688"/>
            <a:ext cx="8229600" cy="1143000"/>
          </a:xfrm>
        </p:spPr>
        <p:txBody>
          <a:bodyPr>
            <a:normAutofit/>
          </a:bodyPr>
          <a:lstStyle/>
          <a:p>
            <a:r>
              <a:rPr lang="tr-TR" sz="3200" b="1" dirty="0" smtClean="0"/>
              <a:t>MEVZUAT </a:t>
            </a:r>
            <a:r>
              <a:rPr lang="tr-TR" sz="3200" b="1" dirty="0" smtClean="0"/>
              <a:t>ÇALIŞMALARI</a:t>
            </a:r>
            <a:endParaRPr lang="tr-TR" sz="3200" b="1" dirty="0"/>
          </a:p>
        </p:txBody>
      </p:sp>
      <p:sp>
        <p:nvSpPr>
          <p:cNvPr id="3" name="İçerik Yer Tutucusu 2"/>
          <p:cNvSpPr>
            <a:spLocks noGrp="1"/>
          </p:cNvSpPr>
          <p:nvPr>
            <p:ph idx="1"/>
          </p:nvPr>
        </p:nvSpPr>
        <p:spPr>
          <a:xfrm>
            <a:off x="467544" y="1628800"/>
            <a:ext cx="8229600" cy="4525963"/>
          </a:xfrm>
        </p:spPr>
        <p:txBody>
          <a:bodyPr>
            <a:normAutofit fontScale="85000" lnSpcReduction="10000"/>
          </a:bodyPr>
          <a:lstStyle/>
          <a:p>
            <a:pPr algn="just">
              <a:spcBef>
                <a:spcPts val="600"/>
              </a:spcBef>
              <a:defRPr/>
            </a:pPr>
            <a:r>
              <a:rPr lang="tr-TR" sz="2400" b="1" dirty="0">
                <a:cs typeface="Times New Roman" pitchFamily="18" charset="0"/>
              </a:rPr>
              <a:t>Engelliler Hakkında Kanun (7 </a:t>
            </a:r>
            <a:r>
              <a:rPr lang="tr-TR" sz="2400" b="1" dirty="0" err="1">
                <a:cs typeface="Times New Roman" pitchFamily="18" charset="0"/>
              </a:rPr>
              <a:t>nci</a:t>
            </a:r>
            <a:r>
              <a:rPr lang="tr-TR" sz="2400" b="1" dirty="0">
                <a:cs typeface="Times New Roman" pitchFamily="18" charset="0"/>
              </a:rPr>
              <a:t>, </a:t>
            </a:r>
            <a:r>
              <a:rPr lang="tr-TR" sz="2400" b="1" dirty="0" smtClean="0">
                <a:cs typeface="Times New Roman" pitchFamily="18" charset="0"/>
              </a:rPr>
              <a:t>geçici </a:t>
            </a:r>
            <a:r>
              <a:rPr lang="tr-TR" sz="2400" b="1" dirty="0">
                <a:cs typeface="Times New Roman" pitchFamily="18" charset="0"/>
              </a:rPr>
              <a:t>2 </a:t>
            </a:r>
            <a:r>
              <a:rPr lang="tr-TR" sz="2400" b="1" dirty="0" err="1">
                <a:cs typeface="Times New Roman" pitchFamily="18" charset="0"/>
              </a:rPr>
              <a:t>nci</a:t>
            </a:r>
            <a:r>
              <a:rPr lang="tr-TR" sz="2400" b="1" dirty="0">
                <a:cs typeface="Times New Roman" pitchFamily="18" charset="0"/>
              </a:rPr>
              <a:t> ve 3 üncü maddeler) </a:t>
            </a:r>
          </a:p>
          <a:p>
            <a:pPr algn="just">
              <a:spcBef>
                <a:spcPts val="600"/>
              </a:spcBef>
              <a:defRPr/>
            </a:pPr>
            <a:r>
              <a:rPr lang="tr-TR" sz="2400" b="1" dirty="0">
                <a:cs typeface="Times New Roman" pitchFamily="18" charset="0"/>
              </a:rPr>
              <a:t>Erişilebilirlik İzleme ve Denetleme (EİD) Yönetmeliği ve EİD Formları, EİD Planı, İdari Para Cezalarının Uygulanması Genelgeleri </a:t>
            </a:r>
            <a:r>
              <a:rPr lang="tr-TR" sz="2400" b="1" dirty="0" smtClean="0">
                <a:cs typeface="Times New Roman" pitchFamily="18" charset="0"/>
              </a:rPr>
              <a:t>yayımlanmıştır</a:t>
            </a:r>
          </a:p>
          <a:p>
            <a:pPr algn="just">
              <a:spcBef>
                <a:spcPts val="600"/>
              </a:spcBef>
              <a:defRPr/>
            </a:pPr>
            <a:r>
              <a:rPr lang="tr-TR" sz="2400" b="1" dirty="0">
                <a:cs typeface="Times New Roman" pitchFamily="18" charset="0"/>
              </a:rPr>
              <a:t>Erişilebilirlik İzleme ve Denetleme komisyonlarının koordinasyonu </a:t>
            </a:r>
            <a:r>
              <a:rPr lang="tr-TR" sz="2400" b="1" dirty="0" smtClean="0">
                <a:cs typeface="Times New Roman" pitchFamily="18" charset="0"/>
              </a:rPr>
              <a:t>sağlanmaktadır</a:t>
            </a:r>
            <a:endParaRPr lang="tr-TR" sz="2400" b="1" dirty="0">
              <a:cs typeface="Times New Roman" pitchFamily="18" charset="0"/>
            </a:endParaRPr>
          </a:p>
          <a:p>
            <a:pPr algn="just">
              <a:spcBef>
                <a:spcPts val="600"/>
              </a:spcBef>
              <a:spcAft>
                <a:spcPts val="0"/>
              </a:spcAft>
              <a:defRPr/>
            </a:pPr>
            <a:r>
              <a:rPr lang="tr-TR" sz="2400" b="1" dirty="0" smtClean="0">
                <a:cs typeface="Times New Roman" pitchFamily="18" charset="0"/>
              </a:rPr>
              <a:t>Şehirler </a:t>
            </a:r>
            <a:r>
              <a:rPr lang="tr-TR" sz="2400" b="1" dirty="0">
                <a:cs typeface="Times New Roman" pitchFamily="18" charset="0"/>
              </a:rPr>
              <a:t>Arası Yolcu Taşıma Hizmeti İle Servis ve Turizm Taşımacılığı Hizmetinin Erişilebilir Hâle Getirilmesine Dair Yönetmelik yayımlanmıştır</a:t>
            </a:r>
            <a:endParaRPr lang="tr-TR" sz="2400" dirty="0"/>
          </a:p>
          <a:p>
            <a:pPr algn="just">
              <a:spcBef>
                <a:spcPts val="600"/>
              </a:spcBef>
              <a:defRPr/>
            </a:pPr>
            <a:r>
              <a:rPr lang="tr-TR" sz="2400" b="1" dirty="0">
                <a:cs typeface="Times New Roman" pitchFamily="18" charset="0"/>
              </a:rPr>
              <a:t>Standartların hazırlanması ve revizyonu çalışmaları devam etmektedir (Zemin kayganlığının </a:t>
            </a:r>
            <a:r>
              <a:rPr lang="tr-TR" sz="2400" b="1" dirty="0" smtClean="0">
                <a:cs typeface="Times New Roman" pitchFamily="18" charset="0"/>
              </a:rPr>
              <a:t>ölçülmesi, acil durum tahliye sistemleri </a:t>
            </a:r>
            <a:r>
              <a:rPr lang="tr-TR" sz="2400" b="1" dirty="0">
                <a:cs typeface="Times New Roman" pitchFamily="18" charset="0"/>
              </a:rPr>
              <a:t>ve transfer aparatı</a:t>
            </a:r>
            <a:r>
              <a:rPr lang="tr-TR" sz="2400" b="1" dirty="0" smtClean="0">
                <a:cs typeface="Times New Roman" pitchFamily="18" charset="0"/>
              </a:rPr>
              <a:t>)</a:t>
            </a:r>
          </a:p>
          <a:p>
            <a:pPr algn="just">
              <a:spcBef>
                <a:spcPts val="600"/>
              </a:spcBef>
              <a:defRPr/>
            </a:pPr>
            <a:r>
              <a:rPr lang="tr-TR" sz="2400" b="1" dirty="0">
                <a:cs typeface="Times New Roman" pitchFamily="18" charset="0"/>
              </a:rPr>
              <a:t>“2016-2019 Ulusal e-Devlet Stratejisi Eylem Planı” </a:t>
            </a:r>
            <a:r>
              <a:rPr lang="tr-TR" sz="2400" b="1" dirty="0" smtClean="0">
                <a:cs typeface="Times New Roman" pitchFamily="18" charset="0"/>
              </a:rPr>
              <a:t>çalışmaları sürdürülmektedir</a:t>
            </a:r>
          </a:p>
          <a:p>
            <a:pPr algn="just">
              <a:spcBef>
                <a:spcPts val="600"/>
              </a:spcBef>
              <a:defRPr/>
            </a:pPr>
            <a:r>
              <a:rPr lang="tr-TR" sz="2400" b="1" dirty="0">
                <a:cs typeface="Times New Roman" pitchFamily="18" charset="0"/>
              </a:rPr>
              <a:t>Hissedilebilir Yürüme Yüzeyi İşaretlemeleri Uygulama Usul ve Esasları hazırlanmaktadır</a:t>
            </a:r>
          </a:p>
          <a:p>
            <a:pPr algn="just">
              <a:spcBef>
                <a:spcPts val="600"/>
              </a:spcBef>
              <a:defRPr/>
            </a:pPr>
            <a:endParaRPr lang="tr-TR" sz="2400" b="1" dirty="0">
              <a:cs typeface="Times New Roman" pitchFamily="18" charset="0"/>
            </a:endParaRPr>
          </a:p>
          <a:p>
            <a:pPr algn="just">
              <a:spcBef>
                <a:spcPts val="600"/>
              </a:spcBef>
              <a:defRPr/>
            </a:pPr>
            <a:endParaRPr lang="tr-TR" sz="2400" b="1" dirty="0">
              <a:cs typeface="Times New Roman" pitchFamily="18" charset="0"/>
            </a:endParaRPr>
          </a:p>
          <a:p>
            <a:pPr marL="0" indent="0">
              <a:buNone/>
            </a:pPr>
            <a:endParaRPr lang="tr-TR" dirty="0"/>
          </a:p>
        </p:txBody>
      </p:sp>
    </p:spTree>
    <p:extLst>
      <p:ext uri="{BB962C8B-B14F-4D97-AF65-F5344CB8AC3E}">
        <p14:creationId xmlns:p14="http://schemas.microsoft.com/office/powerpoint/2010/main" val="268785705"/>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83568" y="548680"/>
            <a:ext cx="8229600" cy="1143000"/>
          </a:xfrm>
        </p:spPr>
        <p:txBody>
          <a:bodyPr>
            <a:normAutofit/>
          </a:bodyPr>
          <a:lstStyle/>
          <a:p>
            <a:r>
              <a:rPr lang="tr-TR" sz="3200" b="1" dirty="0" smtClean="0"/>
              <a:t>UYGULAMA</a:t>
            </a:r>
            <a:endParaRPr lang="tr-TR" sz="3200" b="1" dirty="0"/>
          </a:p>
        </p:txBody>
      </p:sp>
      <p:sp>
        <p:nvSpPr>
          <p:cNvPr id="3" name="İçerik Yer Tutucusu 2"/>
          <p:cNvSpPr>
            <a:spLocks noGrp="1"/>
          </p:cNvSpPr>
          <p:nvPr>
            <p:ph idx="1"/>
          </p:nvPr>
        </p:nvSpPr>
        <p:spPr/>
        <p:txBody>
          <a:bodyPr>
            <a:normAutofit/>
          </a:bodyPr>
          <a:lstStyle/>
          <a:p>
            <a:pPr algn="just">
              <a:spcBef>
                <a:spcPts val="600"/>
              </a:spcBef>
              <a:defRPr/>
            </a:pPr>
            <a:r>
              <a:rPr lang="tr-TR" sz="2400" b="1" dirty="0">
                <a:cs typeface="Times New Roman" pitchFamily="18" charset="0"/>
              </a:rPr>
              <a:t>Yerel destek programları (UDEP/ERDEP) çalışmaları devam etmektedir. (Toplam bütçe (2012-2016) 28.590.000 TL)</a:t>
            </a:r>
          </a:p>
          <a:p>
            <a:pPr algn="just">
              <a:spcBef>
                <a:spcPts val="600"/>
              </a:spcBef>
              <a:spcAft>
                <a:spcPts val="0"/>
              </a:spcAft>
              <a:defRPr/>
            </a:pPr>
            <a:r>
              <a:rPr lang="tr-TR" sz="2400" b="1" dirty="0">
                <a:cs typeface="Times New Roman" pitchFamily="18" charset="0"/>
              </a:rPr>
              <a:t>Üniversitelerin teknik bölümlerinin müfredatına erişilebilirlik dersinin eklenmesi için durum tespiti çalışması devam etmektedir</a:t>
            </a:r>
          </a:p>
          <a:p>
            <a:pPr algn="just">
              <a:spcBef>
                <a:spcPts val="600"/>
              </a:spcBef>
              <a:defRPr/>
            </a:pPr>
            <a:r>
              <a:rPr lang="tr-TR" sz="2400" b="1" dirty="0">
                <a:cs typeface="Times New Roman" pitchFamily="18" charset="0"/>
              </a:rPr>
              <a:t>Kurumlara ve belediyelere teknik bilgi desteği verilmektedir</a:t>
            </a:r>
          </a:p>
          <a:p>
            <a:pPr algn="just">
              <a:spcBef>
                <a:spcPts val="600"/>
              </a:spcBef>
              <a:defRPr/>
            </a:pPr>
            <a:r>
              <a:rPr lang="tr-TR" sz="2400" b="1" dirty="0" smtClean="0">
                <a:cs typeface="Times New Roman" pitchFamily="18" charset="0"/>
              </a:rPr>
              <a:t>Çocuklar </a:t>
            </a:r>
            <a:r>
              <a:rPr lang="tr-TR" sz="2400" b="1" dirty="0">
                <a:cs typeface="Times New Roman" pitchFamily="18" charset="0"/>
              </a:rPr>
              <a:t>İçin Erişilebilirlik Kılavuzu hazırlanmıştır. Çeviri kontrolü yapılmaktadır. Kılavuzun uygulanmasına yönelik pilot çalışmalar yapılması planlanmıştır</a:t>
            </a:r>
          </a:p>
          <a:p>
            <a:pPr algn="just">
              <a:spcBef>
                <a:spcPts val="600"/>
              </a:spcBef>
              <a:spcAft>
                <a:spcPts val="0"/>
              </a:spcAft>
              <a:defRPr/>
            </a:pPr>
            <a:endParaRPr lang="tr-TR" sz="2400" b="1" dirty="0">
              <a:cs typeface="Times New Roman" pitchFamily="18" charset="0"/>
            </a:endParaRPr>
          </a:p>
          <a:p>
            <a:pPr algn="just">
              <a:spcBef>
                <a:spcPts val="0"/>
              </a:spcBef>
              <a:spcAft>
                <a:spcPts val="0"/>
              </a:spcAft>
              <a:defRPr/>
            </a:pPr>
            <a:endParaRPr lang="tr-TR" sz="2000" b="1" dirty="0">
              <a:cs typeface="Times New Roman" pitchFamily="18" charset="0"/>
            </a:endParaRPr>
          </a:p>
          <a:p>
            <a:endParaRPr lang="tr-TR" dirty="0"/>
          </a:p>
        </p:txBody>
      </p:sp>
    </p:spTree>
    <p:extLst>
      <p:ext uri="{BB962C8B-B14F-4D97-AF65-F5344CB8AC3E}">
        <p14:creationId xmlns:p14="http://schemas.microsoft.com/office/powerpoint/2010/main" val="2453072078"/>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Başlık 1"/>
          <p:cNvSpPr txBox="1">
            <a:spLocks/>
          </p:cNvSpPr>
          <p:nvPr/>
        </p:nvSpPr>
        <p:spPr bwMode="auto">
          <a:xfrm>
            <a:off x="856683" y="44624"/>
            <a:ext cx="8229600"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tr-TR" altLang="tr-TR" sz="4000" b="1" dirty="0">
              <a:solidFill>
                <a:srgbClr val="C00000"/>
              </a:solidFill>
              <a:latin typeface="Calibri" pitchFamily="34" charset="0"/>
            </a:endParaRPr>
          </a:p>
        </p:txBody>
      </p:sp>
      <p:sp>
        <p:nvSpPr>
          <p:cNvPr id="5" name="İçerik Yer Tutucusu 2"/>
          <p:cNvSpPr>
            <a:spLocks noGrp="1"/>
          </p:cNvSpPr>
          <p:nvPr>
            <p:ph idx="1"/>
          </p:nvPr>
        </p:nvSpPr>
        <p:spPr>
          <a:xfrm>
            <a:off x="451279" y="1730242"/>
            <a:ext cx="8618739" cy="5140675"/>
          </a:xfrm>
        </p:spPr>
        <p:txBody>
          <a:bodyPr rtlCol="0">
            <a:noAutofit/>
          </a:bodyPr>
          <a:lstStyle/>
          <a:p>
            <a:pPr algn="just">
              <a:spcBef>
                <a:spcPts val="600"/>
              </a:spcBef>
              <a:defRPr/>
            </a:pPr>
            <a:r>
              <a:rPr lang="tr-TR" sz="2400" b="1" dirty="0" smtClean="0">
                <a:cs typeface="Times New Roman" pitchFamily="18" charset="0"/>
              </a:rPr>
              <a:t>Erişilebilirlik </a:t>
            </a:r>
            <a:r>
              <a:rPr lang="tr-TR" sz="2400" b="1" dirty="0">
                <a:cs typeface="Times New Roman" pitchFamily="18" charset="0"/>
              </a:rPr>
              <a:t>El Kitabı hazırlanması ve dağıtımı </a:t>
            </a:r>
            <a:r>
              <a:rPr lang="tr-TR" sz="2400" b="1" dirty="0">
                <a:cs typeface="Times New Roman" pitchFamily="18" charset="0"/>
              </a:rPr>
              <a:t>yapılacaktır</a:t>
            </a:r>
          </a:p>
          <a:p>
            <a:pPr algn="just">
              <a:spcBef>
                <a:spcPts val="600"/>
              </a:spcBef>
              <a:defRPr/>
            </a:pPr>
            <a:r>
              <a:rPr lang="tr-TR" sz="2400" b="1" dirty="0" smtClean="0">
                <a:cs typeface="Times New Roman" pitchFamily="18" charset="0"/>
              </a:rPr>
              <a:t>5 tane bölgesel </a:t>
            </a:r>
            <a:r>
              <a:rPr lang="tr-TR" sz="2400" b="1" dirty="0">
                <a:cs typeface="Times New Roman" pitchFamily="18" charset="0"/>
              </a:rPr>
              <a:t>Erişilebilir Üniversiteler </a:t>
            </a:r>
            <a:r>
              <a:rPr lang="tr-TR" sz="2400" b="1" dirty="0" smtClean="0">
                <a:cs typeface="Times New Roman" pitchFamily="18" charset="0"/>
              </a:rPr>
              <a:t>Seminerleri düzenlenmiştir</a:t>
            </a:r>
          </a:p>
          <a:p>
            <a:pPr algn="just">
              <a:spcBef>
                <a:spcPts val="600"/>
              </a:spcBef>
              <a:defRPr/>
            </a:pPr>
            <a:r>
              <a:rPr lang="tr-TR" sz="2400" b="1" dirty="0">
                <a:cs typeface="Times New Roman" pitchFamily="18" charset="0"/>
              </a:rPr>
              <a:t>Kurumlara, üniversitelere ve belediyelere uzaktan eğitim altyapısı ile ve yüz yüze eğitimler verilmektedir </a:t>
            </a:r>
          </a:p>
          <a:p>
            <a:pPr algn="just">
              <a:spcBef>
                <a:spcPts val="600"/>
              </a:spcBef>
              <a:defRPr/>
            </a:pPr>
            <a:r>
              <a:rPr lang="tr-TR" sz="2400" b="1" dirty="0" smtClean="0">
                <a:cs typeface="Times New Roman" pitchFamily="18" charset="0"/>
              </a:rPr>
              <a:t>Mimarlara </a:t>
            </a:r>
            <a:r>
              <a:rPr lang="tr-TR" sz="2400" b="1" dirty="0">
                <a:cs typeface="Times New Roman" pitchFamily="18" charset="0"/>
              </a:rPr>
              <a:t>yönelik “</a:t>
            </a:r>
            <a:r>
              <a:rPr lang="tr-TR" sz="2400" b="1" dirty="0">
                <a:cs typeface="Times New Roman" pitchFamily="18" charset="0"/>
              </a:rPr>
              <a:t>erişilebilirlik </a:t>
            </a:r>
            <a:r>
              <a:rPr lang="tr-TR" sz="2400" b="1" dirty="0">
                <a:cs typeface="Times New Roman" pitchFamily="18" charset="0"/>
              </a:rPr>
              <a:t>uzmanlığı” sertifikasyonu çalışması sürdürülmektedir</a:t>
            </a:r>
          </a:p>
          <a:p>
            <a:pPr algn="just">
              <a:spcBef>
                <a:spcPts val="0"/>
              </a:spcBef>
              <a:spcAft>
                <a:spcPts val="0"/>
              </a:spcAft>
              <a:defRPr/>
            </a:pPr>
            <a:endParaRPr lang="tr-TR" sz="1600" b="1" dirty="0">
              <a:cs typeface="Times New Roman" pitchFamily="18" charset="0"/>
            </a:endParaRPr>
          </a:p>
          <a:p>
            <a:pPr algn="just">
              <a:spcBef>
                <a:spcPts val="0"/>
              </a:spcBef>
              <a:spcAft>
                <a:spcPts val="0"/>
              </a:spcAft>
              <a:defRPr/>
            </a:pPr>
            <a:endParaRPr lang="tr-TR" sz="1600" b="1" dirty="0">
              <a:cs typeface="Times New Roman" pitchFamily="18" charset="0"/>
            </a:endParaRPr>
          </a:p>
        </p:txBody>
      </p:sp>
      <p:sp>
        <p:nvSpPr>
          <p:cNvPr id="6" name="Unvan 1"/>
          <p:cNvSpPr>
            <a:spLocks noGrp="1"/>
          </p:cNvSpPr>
          <p:nvPr>
            <p:ph type="title"/>
          </p:nvPr>
        </p:nvSpPr>
        <p:spPr>
          <a:xfrm>
            <a:off x="683568" y="548680"/>
            <a:ext cx="8229600" cy="1143000"/>
          </a:xfrm>
        </p:spPr>
        <p:txBody>
          <a:bodyPr>
            <a:normAutofit/>
          </a:bodyPr>
          <a:lstStyle/>
          <a:p>
            <a:r>
              <a:rPr lang="tr-TR" sz="3200" b="1" dirty="0" smtClean="0"/>
              <a:t>BİLGİ VE BİLİNÇ DÜZEYİNİN ARTIRILMASI</a:t>
            </a:r>
            <a:endParaRPr lang="tr-TR" sz="3200" b="1" dirty="0"/>
          </a:p>
        </p:txBody>
      </p:sp>
    </p:spTree>
    <p:extLst>
      <p:ext uri="{BB962C8B-B14F-4D97-AF65-F5344CB8AC3E}">
        <p14:creationId xmlns:p14="http://schemas.microsoft.com/office/powerpoint/2010/main" val="15350423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şlık 2"/>
          <p:cNvSpPr txBox="1">
            <a:spLocks/>
          </p:cNvSpPr>
          <p:nvPr/>
        </p:nvSpPr>
        <p:spPr>
          <a:xfrm>
            <a:off x="1619672" y="5301208"/>
            <a:ext cx="6172200" cy="504056"/>
          </a:xfrm>
          <a:prstGeom prst="rect">
            <a:avLst/>
          </a:prstGeom>
        </p:spPr>
        <p:txBody>
          <a:bodyPr vert="horz" lIns="91440" tIns="45720" rIns="91440" bIns="45720" rtlCol="0" anchor="ctr">
            <a:noAutofit/>
          </a:bodyPr>
          <a:lstStyle/>
          <a:p>
            <a:pPr algn="ctr">
              <a:spcBef>
                <a:spcPct val="0"/>
              </a:spcBef>
              <a:defRPr/>
            </a:pPr>
            <a:r>
              <a:rPr lang="tr-TR" sz="2400" b="1" dirty="0">
                <a:solidFill>
                  <a:srgbClr val="C00000"/>
                </a:solidFill>
                <a:latin typeface="+mj-lt"/>
                <a:ea typeface="+mj-ea"/>
                <a:cs typeface="+mj-cs"/>
              </a:rPr>
              <a:t/>
            </a:r>
            <a:br>
              <a:rPr lang="tr-TR" sz="2400" b="1" dirty="0">
                <a:solidFill>
                  <a:srgbClr val="C00000"/>
                </a:solidFill>
                <a:latin typeface="+mj-lt"/>
                <a:ea typeface="+mj-ea"/>
                <a:cs typeface="+mj-cs"/>
              </a:rPr>
            </a:br>
            <a:r>
              <a:rPr lang="tr-TR" sz="2400" dirty="0">
                <a:latin typeface="+mj-lt"/>
                <a:ea typeface="+mj-ea"/>
                <a:cs typeface="+mj-cs"/>
              </a:rPr>
              <a:t/>
            </a:r>
            <a:br>
              <a:rPr lang="tr-TR" sz="2400" dirty="0">
                <a:latin typeface="+mj-lt"/>
                <a:ea typeface="+mj-ea"/>
                <a:cs typeface="+mj-cs"/>
              </a:rPr>
            </a:br>
            <a:r>
              <a:rPr lang="tr-TR" sz="2400" b="1" dirty="0">
                <a:solidFill>
                  <a:srgbClr val="C00000"/>
                </a:solidFill>
                <a:latin typeface="+mj-lt"/>
                <a:ea typeface="+mj-ea"/>
                <a:cs typeface="+mj-cs"/>
              </a:rPr>
              <a:t/>
            </a:r>
            <a:br>
              <a:rPr lang="tr-TR" sz="2400" b="1" dirty="0">
                <a:solidFill>
                  <a:srgbClr val="C00000"/>
                </a:solidFill>
                <a:latin typeface="+mj-lt"/>
                <a:ea typeface="+mj-ea"/>
                <a:cs typeface="+mj-cs"/>
              </a:rPr>
            </a:br>
            <a:r>
              <a:rPr lang="tr-TR" sz="2400" b="1" dirty="0">
                <a:solidFill>
                  <a:srgbClr val="C00000"/>
                </a:solidFill>
                <a:latin typeface="+mj-lt"/>
                <a:ea typeface="+mj-ea"/>
                <a:cs typeface="+mj-cs"/>
              </a:rPr>
              <a:t/>
            </a:r>
            <a:br>
              <a:rPr lang="tr-TR" sz="2400" b="1" dirty="0">
                <a:solidFill>
                  <a:srgbClr val="C00000"/>
                </a:solidFill>
                <a:latin typeface="+mj-lt"/>
                <a:ea typeface="+mj-ea"/>
                <a:cs typeface="+mj-cs"/>
              </a:rPr>
            </a:br>
            <a:r>
              <a:rPr lang="tr-TR" sz="2400" b="1" dirty="0">
                <a:solidFill>
                  <a:srgbClr val="C00000"/>
                </a:solidFill>
                <a:latin typeface="+mj-lt"/>
                <a:ea typeface="+mj-ea"/>
                <a:cs typeface="+mj-cs"/>
              </a:rPr>
              <a:t/>
            </a:r>
            <a:br>
              <a:rPr lang="tr-TR" sz="2400" b="1" dirty="0">
                <a:solidFill>
                  <a:srgbClr val="C00000"/>
                </a:solidFill>
                <a:latin typeface="+mj-lt"/>
                <a:ea typeface="+mj-ea"/>
                <a:cs typeface="+mj-cs"/>
              </a:rPr>
            </a:br>
            <a:endParaRPr lang="tr-TR" sz="2400" dirty="0">
              <a:latin typeface="+mj-lt"/>
              <a:ea typeface="+mj-ea"/>
              <a:cs typeface="+mj-cs"/>
            </a:endParaRPr>
          </a:p>
        </p:txBody>
      </p:sp>
      <p:sp>
        <p:nvSpPr>
          <p:cNvPr id="4" name="Başlık 2"/>
          <p:cNvSpPr txBox="1">
            <a:spLocks/>
          </p:cNvSpPr>
          <p:nvPr/>
        </p:nvSpPr>
        <p:spPr>
          <a:xfrm>
            <a:off x="683568" y="1412776"/>
            <a:ext cx="7920880" cy="733474"/>
          </a:xfrm>
          <a:prstGeom prst="rect">
            <a:avLst/>
          </a:prstGeom>
        </p:spPr>
        <p:txBody>
          <a:bodyPr vert="horz" lIns="91440" tIns="45720" rIns="91440" bIns="45720" rtlCol="0" anchor="ctr">
            <a:noAutofit/>
          </a:bodyPr>
          <a:lstStyle/>
          <a:p>
            <a:pPr algn="ctr">
              <a:spcBef>
                <a:spcPct val="0"/>
              </a:spcBef>
            </a:pPr>
            <a:r>
              <a:rPr lang="tr-TR" sz="2400" b="1" dirty="0">
                <a:solidFill>
                  <a:srgbClr val="C00000"/>
                </a:solidFill>
                <a:latin typeface="Tahoma" pitchFamily="34" charset="0"/>
                <a:ea typeface="Tahoma" pitchFamily="34" charset="0"/>
                <a:cs typeface="Tahoma" pitchFamily="34" charset="0"/>
              </a:rPr>
              <a:t/>
            </a:r>
            <a:br>
              <a:rPr lang="tr-TR" sz="2400" b="1" dirty="0">
                <a:solidFill>
                  <a:srgbClr val="C00000"/>
                </a:solidFill>
                <a:latin typeface="Tahoma" pitchFamily="34" charset="0"/>
                <a:ea typeface="Tahoma" pitchFamily="34" charset="0"/>
                <a:cs typeface="Tahoma" pitchFamily="34" charset="0"/>
              </a:rPr>
            </a:br>
            <a:r>
              <a:rPr lang="tr-TR" sz="2400" b="1" dirty="0">
                <a:solidFill>
                  <a:srgbClr val="C00000"/>
                </a:solidFill>
                <a:latin typeface="Tahoma" pitchFamily="34" charset="0"/>
                <a:ea typeface="Tahoma" pitchFamily="34" charset="0"/>
                <a:cs typeface="Tahoma" pitchFamily="34" charset="0"/>
              </a:rPr>
              <a:t/>
            </a:r>
            <a:br>
              <a:rPr lang="tr-TR" sz="2400" b="1" dirty="0">
                <a:solidFill>
                  <a:srgbClr val="C00000"/>
                </a:solidFill>
                <a:latin typeface="Tahoma" pitchFamily="34" charset="0"/>
                <a:ea typeface="Tahoma" pitchFamily="34" charset="0"/>
                <a:cs typeface="Tahoma" pitchFamily="34" charset="0"/>
              </a:rPr>
            </a:br>
            <a:r>
              <a:rPr lang="tr-TR" sz="2400" b="1" dirty="0">
                <a:solidFill>
                  <a:srgbClr val="C00000"/>
                </a:solidFill>
                <a:latin typeface="Tahoma" pitchFamily="34" charset="0"/>
                <a:ea typeface="Tahoma" pitchFamily="34" charset="0"/>
                <a:cs typeface="Tahoma" pitchFamily="34" charset="0"/>
              </a:rPr>
              <a:t/>
            </a:r>
            <a:br>
              <a:rPr lang="tr-TR" sz="2400" b="1" dirty="0">
                <a:solidFill>
                  <a:srgbClr val="C00000"/>
                </a:solidFill>
                <a:latin typeface="Tahoma" pitchFamily="34" charset="0"/>
                <a:ea typeface="Tahoma" pitchFamily="34" charset="0"/>
                <a:cs typeface="Tahoma" pitchFamily="34" charset="0"/>
              </a:rPr>
            </a:br>
            <a:r>
              <a:rPr lang="tr-TR" sz="2400" b="1" dirty="0">
                <a:solidFill>
                  <a:srgbClr val="C00000"/>
                </a:solidFill>
                <a:latin typeface="Tahoma" pitchFamily="34" charset="0"/>
                <a:ea typeface="Tahoma" pitchFamily="34" charset="0"/>
                <a:cs typeface="Tahoma" pitchFamily="34" charset="0"/>
              </a:rPr>
              <a:t/>
            </a:r>
            <a:br>
              <a:rPr lang="tr-TR" sz="2400" b="1" dirty="0">
                <a:solidFill>
                  <a:srgbClr val="C00000"/>
                </a:solidFill>
                <a:latin typeface="Tahoma" pitchFamily="34" charset="0"/>
                <a:ea typeface="Tahoma" pitchFamily="34" charset="0"/>
                <a:cs typeface="Tahoma" pitchFamily="34" charset="0"/>
              </a:rPr>
            </a:br>
            <a:endParaRPr lang="tr-TR" sz="2400" b="1" dirty="0" smtClean="0">
              <a:solidFill>
                <a:srgbClr val="C00000"/>
              </a:solidFill>
              <a:latin typeface="Tahoma" pitchFamily="34" charset="0"/>
              <a:ea typeface="Tahoma" pitchFamily="34" charset="0"/>
              <a:cs typeface="Tahoma" pitchFamily="34" charset="0"/>
            </a:endParaRPr>
          </a:p>
          <a:p>
            <a:pPr algn="ctr">
              <a:spcBef>
                <a:spcPct val="0"/>
              </a:spcBef>
            </a:pPr>
            <a:r>
              <a:rPr lang="tr-TR" altLang="tr-TR" sz="3600" b="1" dirty="0" smtClean="0">
                <a:solidFill>
                  <a:srgbClr val="FF3300"/>
                </a:solidFill>
                <a:latin typeface="Tahoma" pitchFamily="34" charset="0"/>
                <a:ea typeface="Tahoma" pitchFamily="34" charset="0"/>
                <a:cs typeface="Tahoma" pitchFamily="34" charset="0"/>
              </a:rPr>
              <a:t>ERİŞİLEBİLİRLİK </a:t>
            </a:r>
            <a:r>
              <a:rPr lang="tr-TR" altLang="tr-TR" sz="3600" b="1" dirty="0" smtClean="0">
                <a:solidFill>
                  <a:srgbClr val="FF3300"/>
                </a:solidFill>
                <a:latin typeface="Tahoma" pitchFamily="34" charset="0"/>
                <a:ea typeface="Tahoma" pitchFamily="34" charset="0"/>
                <a:cs typeface="Tahoma" pitchFamily="34" charset="0"/>
              </a:rPr>
              <a:t>LOGOSU  </a:t>
            </a:r>
            <a:r>
              <a:rPr lang="tr-TR" altLang="tr-TR" b="1" dirty="0" smtClean="0">
                <a:solidFill>
                  <a:srgbClr val="FF3300"/>
                </a:solidFill>
                <a:latin typeface="+mn-lt"/>
                <a:ea typeface="Tahoma" pitchFamily="34" charset="0"/>
                <a:cs typeface="Tahoma" pitchFamily="34" charset="0"/>
              </a:rPr>
              <a:t>(KULLANILMASI PLANLANAN)</a:t>
            </a:r>
            <a:endParaRPr lang="tr-TR" altLang="tr-TR" b="1" dirty="0">
              <a:solidFill>
                <a:srgbClr val="FF3300"/>
              </a:solidFill>
              <a:latin typeface="+mn-lt"/>
              <a:ea typeface="Tahoma" pitchFamily="34" charset="0"/>
              <a:cs typeface="Tahoma" pitchFamily="34" charset="0"/>
            </a:endParaRPr>
          </a:p>
          <a:p>
            <a:pPr algn="ctr">
              <a:spcBef>
                <a:spcPct val="0"/>
              </a:spcBef>
            </a:pPr>
            <a:r>
              <a:rPr lang="tr-TR" sz="2400" b="1" dirty="0">
                <a:solidFill>
                  <a:srgbClr val="C00000"/>
                </a:solidFill>
                <a:latin typeface="Tahoma" pitchFamily="34" charset="0"/>
                <a:ea typeface="Tahoma" pitchFamily="34" charset="0"/>
                <a:cs typeface="Tahoma" pitchFamily="34" charset="0"/>
              </a:rPr>
              <a:t> </a:t>
            </a:r>
          </a:p>
          <a:p>
            <a:pPr algn="ctr">
              <a:spcBef>
                <a:spcPct val="0"/>
              </a:spcBef>
              <a:defRPr/>
            </a:pPr>
            <a:r>
              <a:rPr lang="tr-TR" sz="2400" b="1" dirty="0">
                <a:solidFill>
                  <a:srgbClr val="C00000"/>
                </a:solidFill>
                <a:latin typeface="Tahoma" pitchFamily="34" charset="0"/>
                <a:ea typeface="Tahoma" pitchFamily="34" charset="0"/>
                <a:cs typeface="Tahoma" pitchFamily="34" charset="0"/>
              </a:rPr>
              <a:t/>
            </a:r>
            <a:br>
              <a:rPr lang="tr-TR" sz="2400" b="1" dirty="0">
                <a:solidFill>
                  <a:srgbClr val="C00000"/>
                </a:solidFill>
                <a:latin typeface="Tahoma" pitchFamily="34" charset="0"/>
                <a:ea typeface="Tahoma" pitchFamily="34" charset="0"/>
                <a:cs typeface="Tahoma" pitchFamily="34" charset="0"/>
              </a:rPr>
            </a:br>
            <a:r>
              <a:rPr lang="tr-TR" sz="2400" dirty="0">
                <a:latin typeface="Tahoma" pitchFamily="34" charset="0"/>
                <a:ea typeface="Tahoma" pitchFamily="34" charset="0"/>
                <a:cs typeface="Tahoma" pitchFamily="34" charset="0"/>
              </a:rPr>
              <a:t/>
            </a:r>
            <a:br>
              <a:rPr lang="tr-TR" sz="2400" dirty="0">
                <a:latin typeface="Tahoma" pitchFamily="34" charset="0"/>
                <a:ea typeface="Tahoma" pitchFamily="34" charset="0"/>
                <a:cs typeface="Tahoma" pitchFamily="34" charset="0"/>
              </a:rPr>
            </a:br>
            <a:r>
              <a:rPr lang="tr-TR" sz="2400" b="1" dirty="0">
                <a:solidFill>
                  <a:srgbClr val="C00000"/>
                </a:solidFill>
                <a:latin typeface="Tahoma" pitchFamily="34" charset="0"/>
                <a:ea typeface="Tahoma" pitchFamily="34" charset="0"/>
                <a:cs typeface="Tahoma" pitchFamily="34" charset="0"/>
              </a:rPr>
              <a:t/>
            </a:r>
            <a:br>
              <a:rPr lang="tr-TR" sz="2400" b="1" dirty="0">
                <a:solidFill>
                  <a:srgbClr val="C00000"/>
                </a:solidFill>
                <a:latin typeface="Tahoma" pitchFamily="34" charset="0"/>
                <a:ea typeface="Tahoma" pitchFamily="34" charset="0"/>
                <a:cs typeface="Tahoma" pitchFamily="34" charset="0"/>
              </a:rPr>
            </a:br>
            <a:r>
              <a:rPr lang="tr-TR" sz="2400" b="1" dirty="0">
                <a:solidFill>
                  <a:srgbClr val="C00000"/>
                </a:solidFill>
                <a:latin typeface="Tahoma" pitchFamily="34" charset="0"/>
                <a:ea typeface="Tahoma" pitchFamily="34" charset="0"/>
                <a:cs typeface="Tahoma" pitchFamily="34" charset="0"/>
              </a:rPr>
              <a:t/>
            </a:r>
            <a:br>
              <a:rPr lang="tr-TR" sz="2400" b="1" dirty="0">
                <a:solidFill>
                  <a:srgbClr val="C00000"/>
                </a:solidFill>
                <a:latin typeface="Tahoma" pitchFamily="34" charset="0"/>
                <a:ea typeface="Tahoma" pitchFamily="34" charset="0"/>
                <a:cs typeface="Tahoma" pitchFamily="34" charset="0"/>
              </a:rPr>
            </a:br>
            <a:r>
              <a:rPr lang="tr-TR" sz="2400" b="1" dirty="0">
                <a:solidFill>
                  <a:srgbClr val="C00000"/>
                </a:solidFill>
                <a:latin typeface="Tahoma" pitchFamily="34" charset="0"/>
                <a:ea typeface="Tahoma" pitchFamily="34" charset="0"/>
                <a:cs typeface="Tahoma" pitchFamily="34" charset="0"/>
              </a:rPr>
              <a:t/>
            </a:r>
            <a:br>
              <a:rPr lang="tr-TR" sz="2400" b="1" dirty="0">
                <a:solidFill>
                  <a:srgbClr val="C00000"/>
                </a:solidFill>
                <a:latin typeface="Tahoma" pitchFamily="34" charset="0"/>
                <a:ea typeface="Tahoma" pitchFamily="34" charset="0"/>
                <a:cs typeface="Tahoma" pitchFamily="34" charset="0"/>
              </a:rPr>
            </a:br>
            <a:endParaRPr lang="tr-TR" sz="2400" dirty="0">
              <a:latin typeface="Tahoma" pitchFamily="34" charset="0"/>
              <a:ea typeface="Tahoma" pitchFamily="34" charset="0"/>
              <a:cs typeface="Tahoma" pitchFamily="34" charset="0"/>
            </a:endParaRPr>
          </a:p>
        </p:txBody>
      </p:sp>
      <p:pic>
        <p:nvPicPr>
          <p:cNvPr id="72706" name="Picture 2" descr="un accessibility symbol ile ilgili görsel sonucu">
            <a:hlinkClick r:id="rId2"/>
          </p:cNvPr>
          <p:cNvPicPr>
            <a:picLocks noChangeAspect="1" noChangeArrowheads="1"/>
          </p:cNvPicPr>
          <p:nvPr/>
        </p:nvPicPr>
        <p:blipFill>
          <a:blip r:embed="rId3" cstate="print"/>
          <a:srcRect/>
          <a:stretch>
            <a:fillRect/>
          </a:stretch>
        </p:blipFill>
        <p:spPr bwMode="auto">
          <a:xfrm>
            <a:off x="2843808" y="2204864"/>
            <a:ext cx="3600400" cy="3516391"/>
          </a:xfrm>
          <a:prstGeom prst="rect">
            <a:avLst/>
          </a:prstGeom>
          <a:noFill/>
        </p:spPr>
      </p:pic>
    </p:spTree>
    <p:extLst>
      <p:ext uri="{BB962C8B-B14F-4D97-AF65-F5344CB8AC3E}">
        <p14:creationId xmlns:p14="http://schemas.microsoft.com/office/powerpoint/2010/main" val="30431904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Başlık 1"/>
          <p:cNvSpPr txBox="1">
            <a:spLocks/>
          </p:cNvSpPr>
          <p:nvPr/>
        </p:nvSpPr>
        <p:spPr>
          <a:xfrm>
            <a:off x="899592" y="2636912"/>
            <a:ext cx="7488832"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tr-TR" sz="4000" b="1" dirty="0">
                <a:solidFill>
                  <a:srgbClr val="C00000"/>
                </a:solidFill>
                <a:latin typeface="Calibri" pitchFamily="34" charset="0"/>
                <a:ea typeface="+mn-ea"/>
                <a:cs typeface="Arial" charset="0"/>
              </a:rPr>
              <a:t>ENGELLİ BAKIM HİZMETLERİ</a:t>
            </a:r>
            <a:endParaRPr lang="tr-TR" sz="4000" b="1" dirty="0">
              <a:solidFill>
                <a:srgbClr val="C00000"/>
              </a:solidFill>
              <a:latin typeface="Calibri" pitchFamily="34" charset="0"/>
              <a:ea typeface="+mn-ea"/>
              <a:cs typeface="Arial" charset="0"/>
            </a:endParaRPr>
          </a:p>
        </p:txBody>
      </p:sp>
    </p:spTree>
    <p:extLst>
      <p:ext uri="{BB962C8B-B14F-4D97-AF65-F5344CB8AC3E}">
        <p14:creationId xmlns:p14="http://schemas.microsoft.com/office/powerpoint/2010/main" val="335486072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Freeform 11"/>
          <p:cNvSpPr/>
          <p:nvPr/>
        </p:nvSpPr>
        <p:spPr>
          <a:xfrm rot="5400000">
            <a:off x="3259876" y="2614951"/>
            <a:ext cx="1312124" cy="1312124"/>
          </a:xfrm>
          <a:custGeom>
            <a:avLst/>
            <a:gdLst>
              <a:gd name="connsiteX0" fmla="*/ 1170025 w 2340050"/>
              <a:gd name="connsiteY0" fmla="*/ 356633 h 2340050"/>
              <a:gd name="connsiteX1" fmla="*/ 356634 w 2340050"/>
              <a:gd name="connsiteY1" fmla="*/ 1170024 h 2340050"/>
              <a:gd name="connsiteX2" fmla="*/ 1170025 w 2340050"/>
              <a:gd name="connsiteY2" fmla="*/ 1983415 h 2340050"/>
              <a:gd name="connsiteX3" fmla="*/ 1983416 w 2340050"/>
              <a:gd name="connsiteY3" fmla="*/ 1170024 h 2340050"/>
              <a:gd name="connsiteX4" fmla="*/ 1983416 w 2340050"/>
              <a:gd name="connsiteY4" fmla="*/ 356633 h 2340050"/>
              <a:gd name="connsiteX5" fmla="*/ 1170026 w 2340050"/>
              <a:gd name="connsiteY5" fmla="*/ 0 h 2340050"/>
              <a:gd name="connsiteX6" fmla="*/ 2340050 w 2340050"/>
              <a:gd name="connsiteY6" fmla="*/ 0 h 2340050"/>
              <a:gd name="connsiteX7" fmla="*/ 2340050 w 2340050"/>
              <a:gd name="connsiteY7" fmla="*/ 1170025 h 2340050"/>
              <a:gd name="connsiteX8" fmla="*/ 1170025 w 2340050"/>
              <a:gd name="connsiteY8" fmla="*/ 2340050 h 2340050"/>
              <a:gd name="connsiteX9" fmla="*/ 0 w 2340050"/>
              <a:gd name="connsiteY9" fmla="*/ 1170025 h 2340050"/>
              <a:gd name="connsiteX10" fmla="*/ 1 w 2340050"/>
              <a:gd name="connsiteY10" fmla="*/ 1170025 h 2340050"/>
              <a:gd name="connsiteX11" fmla="*/ 1170026 w 2340050"/>
              <a:gd name="connsiteY11" fmla="*/ 0 h 234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40050" h="2340050">
                <a:moveTo>
                  <a:pt x="1170025" y="356633"/>
                </a:moveTo>
                <a:cubicBezTo>
                  <a:pt x="720802" y="356633"/>
                  <a:pt x="356634" y="720801"/>
                  <a:pt x="356634" y="1170024"/>
                </a:cubicBezTo>
                <a:cubicBezTo>
                  <a:pt x="356634" y="1619247"/>
                  <a:pt x="720802" y="1983415"/>
                  <a:pt x="1170025" y="1983415"/>
                </a:cubicBezTo>
                <a:cubicBezTo>
                  <a:pt x="1619248" y="1983415"/>
                  <a:pt x="1983416" y="1619247"/>
                  <a:pt x="1983416" y="1170024"/>
                </a:cubicBezTo>
                <a:lnTo>
                  <a:pt x="1983416" y="356633"/>
                </a:lnTo>
                <a:close/>
                <a:moveTo>
                  <a:pt x="1170026" y="0"/>
                </a:moveTo>
                <a:lnTo>
                  <a:pt x="2340050" y="0"/>
                </a:lnTo>
                <a:lnTo>
                  <a:pt x="2340050" y="1170025"/>
                </a:lnTo>
                <a:cubicBezTo>
                  <a:pt x="2340050" y="1816212"/>
                  <a:pt x="1816212" y="2340050"/>
                  <a:pt x="1170025" y="2340050"/>
                </a:cubicBezTo>
                <a:cubicBezTo>
                  <a:pt x="523838" y="2340050"/>
                  <a:pt x="0" y="1816212"/>
                  <a:pt x="0" y="1170025"/>
                </a:cubicBezTo>
                <a:lnTo>
                  <a:pt x="1" y="1170025"/>
                </a:lnTo>
                <a:cubicBezTo>
                  <a:pt x="1" y="523838"/>
                  <a:pt x="523839" y="0"/>
                  <a:pt x="117002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endParaRPr lang="en-US" sz="675" dirty="0">
              <a:solidFill>
                <a:prstClr val="black">
                  <a:lumMod val="65000"/>
                  <a:lumOff val="35000"/>
                </a:prstClr>
              </a:solidFill>
              <a:cs typeface="+mn-ea"/>
              <a:sym typeface="+mn-lt"/>
            </a:endParaRPr>
          </a:p>
        </p:txBody>
      </p:sp>
      <p:sp>
        <p:nvSpPr>
          <p:cNvPr id="13" name="Freeform 12"/>
          <p:cNvSpPr/>
          <p:nvPr/>
        </p:nvSpPr>
        <p:spPr>
          <a:xfrm rot="16200000" flipH="1">
            <a:off x="4572001" y="2614951"/>
            <a:ext cx="1312124" cy="1312124"/>
          </a:xfrm>
          <a:custGeom>
            <a:avLst/>
            <a:gdLst>
              <a:gd name="connsiteX0" fmla="*/ 1170025 w 2340050"/>
              <a:gd name="connsiteY0" fmla="*/ 356633 h 2340050"/>
              <a:gd name="connsiteX1" fmla="*/ 356634 w 2340050"/>
              <a:gd name="connsiteY1" fmla="*/ 1170024 h 2340050"/>
              <a:gd name="connsiteX2" fmla="*/ 1170025 w 2340050"/>
              <a:gd name="connsiteY2" fmla="*/ 1983415 h 2340050"/>
              <a:gd name="connsiteX3" fmla="*/ 1983416 w 2340050"/>
              <a:gd name="connsiteY3" fmla="*/ 1170024 h 2340050"/>
              <a:gd name="connsiteX4" fmla="*/ 1983416 w 2340050"/>
              <a:gd name="connsiteY4" fmla="*/ 356633 h 2340050"/>
              <a:gd name="connsiteX5" fmla="*/ 1170026 w 2340050"/>
              <a:gd name="connsiteY5" fmla="*/ 0 h 2340050"/>
              <a:gd name="connsiteX6" fmla="*/ 2340050 w 2340050"/>
              <a:gd name="connsiteY6" fmla="*/ 0 h 2340050"/>
              <a:gd name="connsiteX7" fmla="*/ 2340050 w 2340050"/>
              <a:gd name="connsiteY7" fmla="*/ 1170025 h 2340050"/>
              <a:gd name="connsiteX8" fmla="*/ 1170025 w 2340050"/>
              <a:gd name="connsiteY8" fmla="*/ 2340050 h 2340050"/>
              <a:gd name="connsiteX9" fmla="*/ 0 w 2340050"/>
              <a:gd name="connsiteY9" fmla="*/ 1170025 h 2340050"/>
              <a:gd name="connsiteX10" fmla="*/ 1 w 2340050"/>
              <a:gd name="connsiteY10" fmla="*/ 1170025 h 2340050"/>
              <a:gd name="connsiteX11" fmla="*/ 1170026 w 2340050"/>
              <a:gd name="connsiteY11" fmla="*/ 0 h 234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40050" h="2340050">
                <a:moveTo>
                  <a:pt x="1170025" y="356633"/>
                </a:moveTo>
                <a:cubicBezTo>
                  <a:pt x="720802" y="356633"/>
                  <a:pt x="356634" y="720801"/>
                  <a:pt x="356634" y="1170024"/>
                </a:cubicBezTo>
                <a:cubicBezTo>
                  <a:pt x="356634" y="1619247"/>
                  <a:pt x="720802" y="1983415"/>
                  <a:pt x="1170025" y="1983415"/>
                </a:cubicBezTo>
                <a:cubicBezTo>
                  <a:pt x="1619248" y="1983415"/>
                  <a:pt x="1983416" y="1619247"/>
                  <a:pt x="1983416" y="1170024"/>
                </a:cubicBezTo>
                <a:lnTo>
                  <a:pt x="1983416" y="356633"/>
                </a:lnTo>
                <a:close/>
                <a:moveTo>
                  <a:pt x="1170026" y="0"/>
                </a:moveTo>
                <a:lnTo>
                  <a:pt x="2340050" y="0"/>
                </a:lnTo>
                <a:lnTo>
                  <a:pt x="2340050" y="1170025"/>
                </a:lnTo>
                <a:cubicBezTo>
                  <a:pt x="2340050" y="1816212"/>
                  <a:pt x="1816212" y="2340050"/>
                  <a:pt x="1170025" y="2340050"/>
                </a:cubicBezTo>
                <a:cubicBezTo>
                  <a:pt x="523838" y="2340050"/>
                  <a:pt x="0" y="1816212"/>
                  <a:pt x="0" y="1170025"/>
                </a:cubicBezTo>
                <a:lnTo>
                  <a:pt x="1" y="1170025"/>
                </a:lnTo>
                <a:cubicBezTo>
                  <a:pt x="1" y="523838"/>
                  <a:pt x="523839" y="0"/>
                  <a:pt x="1170026"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endParaRPr lang="en-US" dirty="0">
              <a:solidFill>
                <a:prstClr val="black">
                  <a:lumMod val="65000"/>
                  <a:lumOff val="35000"/>
                </a:prstClr>
              </a:solidFill>
              <a:cs typeface="+mn-ea"/>
              <a:sym typeface="+mn-lt"/>
            </a:endParaRPr>
          </a:p>
          <a:p>
            <a:pPr algn="ctr" defTabSz="685800" eaLnBrk="1" fontAlgn="auto" hangingPunct="1">
              <a:spcBef>
                <a:spcPts val="0"/>
              </a:spcBef>
              <a:spcAft>
                <a:spcPts val="0"/>
              </a:spcAft>
              <a:defRPr/>
            </a:pPr>
            <a:endParaRPr lang="en-US" sz="675" dirty="0">
              <a:solidFill>
                <a:prstClr val="black">
                  <a:lumMod val="65000"/>
                  <a:lumOff val="35000"/>
                </a:prstClr>
              </a:solidFill>
              <a:cs typeface="+mn-ea"/>
              <a:sym typeface="+mn-lt"/>
            </a:endParaRPr>
          </a:p>
        </p:txBody>
      </p:sp>
      <p:sp>
        <p:nvSpPr>
          <p:cNvPr id="14" name="Freeform 13"/>
          <p:cNvSpPr/>
          <p:nvPr/>
        </p:nvSpPr>
        <p:spPr>
          <a:xfrm rot="10800000" flipH="1" flipV="1">
            <a:off x="3259876" y="3927075"/>
            <a:ext cx="1312124" cy="1312124"/>
          </a:xfrm>
          <a:custGeom>
            <a:avLst/>
            <a:gdLst>
              <a:gd name="connsiteX0" fmla="*/ 1170025 w 2340050"/>
              <a:gd name="connsiteY0" fmla="*/ 356633 h 2340050"/>
              <a:gd name="connsiteX1" fmla="*/ 356634 w 2340050"/>
              <a:gd name="connsiteY1" fmla="*/ 1170024 h 2340050"/>
              <a:gd name="connsiteX2" fmla="*/ 1170025 w 2340050"/>
              <a:gd name="connsiteY2" fmla="*/ 1983415 h 2340050"/>
              <a:gd name="connsiteX3" fmla="*/ 1983416 w 2340050"/>
              <a:gd name="connsiteY3" fmla="*/ 1170024 h 2340050"/>
              <a:gd name="connsiteX4" fmla="*/ 1983416 w 2340050"/>
              <a:gd name="connsiteY4" fmla="*/ 356633 h 2340050"/>
              <a:gd name="connsiteX5" fmla="*/ 1170026 w 2340050"/>
              <a:gd name="connsiteY5" fmla="*/ 0 h 2340050"/>
              <a:gd name="connsiteX6" fmla="*/ 2340050 w 2340050"/>
              <a:gd name="connsiteY6" fmla="*/ 0 h 2340050"/>
              <a:gd name="connsiteX7" fmla="*/ 2340050 w 2340050"/>
              <a:gd name="connsiteY7" fmla="*/ 1170025 h 2340050"/>
              <a:gd name="connsiteX8" fmla="*/ 1170025 w 2340050"/>
              <a:gd name="connsiteY8" fmla="*/ 2340050 h 2340050"/>
              <a:gd name="connsiteX9" fmla="*/ 0 w 2340050"/>
              <a:gd name="connsiteY9" fmla="*/ 1170025 h 2340050"/>
              <a:gd name="connsiteX10" fmla="*/ 1 w 2340050"/>
              <a:gd name="connsiteY10" fmla="*/ 1170025 h 2340050"/>
              <a:gd name="connsiteX11" fmla="*/ 1170026 w 2340050"/>
              <a:gd name="connsiteY11" fmla="*/ 0 h 234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40050" h="2340050">
                <a:moveTo>
                  <a:pt x="1170025" y="356633"/>
                </a:moveTo>
                <a:cubicBezTo>
                  <a:pt x="720802" y="356633"/>
                  <a:pt x="356634" y="720801"/>
                  <a:pt x="356634" y="1170024"/>
                </a:cubicBezTo>
                <a:cubicBezTo>
                  <a:pt x="356634" y="1619247"/>
                  <a:pt x="720802" y="1983415"/>
                  <a:pt x="1170025" y="1983415"/>
                </a:cubicBezTo>
                <a:cubicBezTo>
                  <a:pt x="1619248" y="1983415"/>
                  <a:pt x="1983416" y="1619247"/>
                  <a:pt x="1983416" y="1170024"/>
                </a:cubicBezTo>
                <a:lnTo>
                  <a:pt x="1983416" y="356633"/>
                </a:lnTo>
                <a:close/>
                <a:moveTo>
                  <a:pt x="1170026" y="0"/>
                </a:moveTo>
                <a:lnTo>
                  <a:pt x="2340050" y="0"/>
                </a:lnTo>
                <a:lnTo>
                  <a:pt x="2340050" y="1170025"/>
                </a:lnTo>
                <a:cubicBezTo>
                  <a:pt x="2340050" y="1816212"/>
                  <a:pt x="1816212" y="2340050"/>
                  <a:pt x="1170025" y="2340050"/>
                </a:cubicBezTo>
                <a:cubicBezTo>
                  <a:pt x="523838" y="2340050"/>
                  <a:pt x="0" y="1816212"/>
                  <a:pt x="0" y="1170025"/>
                </a:cubicBezTo>
                <a:lnTo>
                  <a:pt x="1" y="1170025"/>
                </a:lnTo>
                <a:cubicBezTo>
                  <a:pt x="1" y="523838"/>
                  <a:pt x="523839" y="0"/>
                  <a:pt x="1170026"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endParaRPr lang="en-US" sz="675" dirty="0">
              <a:solidFill>
                <a:prstClr val="black">
                  <a:lumMod val="65000"/>
                  <a:lumOff val="35000"/>
                </a:prstClr>
              </a:solidFill>
              <a:cs typeface="+mn-ea"/>
              <a:sym typeface="+mn-lt"/>
            </a:endParaRPr>
          </a:p>
        </p:txBody>
      </p:sp>
      <p:sp>
        <p:nvSpPr>
          <p:cNvPr id="15" name="Freeform 14"/>
          <p:cNvSpPr/>
          <p:nvPr/>
        </p:nvSpPr>
        <p:spPr>
          <a:xfrm rot="10800000" flipV="1">
            <a:off x="4572001" y="3927075"/>
            <a:ext cx="1312124" cy="1312124"/>
          </a:xfrm>
          <a:custGeom>
            <a:avLst/>
            <a:gdLst>
              <a:gd name="connsiteX0" fmla="*/ 1170025 w 2340050"/>
              <a:gd name="connsiteY0" fmla="*/ 356633 h 2340050"/>
              <a:gd name="connsiteX1" fmla="*/ 356634 w 2340050"/>
              <a:gd name="connsiteY1" fmla="*/ 1170024 h 2340050"/>
              <a:gd name="connsiteX2" fmla="*/ 1170025 w 2340050"/>
              <a:gd name="connsiteY2" fmla="*/ 1983415 h 2340050"/>
              <a:gd name="connsiteX3" fmla="*/ 1983416 w 2340050"/>
              <a:gd name="connsiteY3" fmla="*/ 1170024 h 2340050"/>
              <a:gd name="connsiteX4" fmla="*/ 1983416 w 2340050"/>
              <a:gd name="connsiteY4" fmla="*/ 356633 h 2340050"/>
              <a:gd name="connsiteX5" fmla="*/ 1170026 w 2340050"/>
              <a:gd name="connsiteY5" fmla="*/ 0 h 2340050"/>
              <a:gd name="connsiteX6" fmla="*/ 2340050 w 2340050"/>
              <a:gd name="connsiteY6" fmla="*/ 0 h 2340050"/>
              <a:gd name="connsiteX7" fmla="*/ 2340050 w 2340050"/>
              <a:gd name="connsiteY7" fmla="*/ 1170025 h 2340050"/>
              <a:gd name="connsiteX8" fmla="*/ 1170025 w 2340050"/>
              <a:gd name="connsiteY8" fmla="*/ 2340050 h 2340050"/>
              <a:gd name="connsiteX9" fmla="*/ 0 w 2340050"/>
              <a:gd name="connsiteY9" fmla="*/ 1170025 h 2340050"/>
              <a:gd name="connsiteX10" fmla="*/ 1 w 2340050"/>
              <a:gd name="connsiteY10" fmla="*/ 1170025 h 2340050"/>
              <a:gd name="connsiteX11" fmla="*/ 1170026 w 2340050"/>
              <a:gd name="connsiteY11" fmla="*/ 0 h 234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40050" h="2340050">
                <a:moveTo>
                  <a:pt x="1170025" y="356633"/>
                </a:moveTo>
                <a:cubicBezTo>
                  <a:pt x="720802" y="356633"/>
                  <a:pt x="356634" y="720801"/>
                  <a:pt x="356634" y="1170024"/>
                </a:cubicBezTo>
                <a:cubicBezTo>
                  <a:pt x="356634" y="1619247"/>
                  <a:pt x="720802" y="1983415"/>
                  <a:pt x="1170025" y="1983415"/>
                </a:cubicBezTo>
                <a:cubicBezTo>
                  <a:pt x="1619248" y="1983415"/>
                  <a:pt x="1983416" y="1619247"/>
                  <a:pt x="1983416" y="1170024"/>
                </a:cubicBezTo>
                <a:lnTo>
                  <a:pt x="1983416" y="356633"/>
                </a:lnTo>
                <a:close/>
                <a:moveTo>
                  <a:pt x="1170026" y="0"/>
                </a:moveTo>
                <a:lnTo>
                  <a:pt x="2340050" y="0"/>
                </a:lnTo>
                <a:lnTo>
                  <a:pt x="2340050" y="1170025"/>
                </a:lnTo>
                <a:cubicBezTo>
                  <a:pt x="2340050" y="1816212"/>
                  <a:pt x="1816212" y="2340050"/>
                  <a:pt x="1170025" y="2340050"/>
                </a:cubicBezTo>
                <a:cubicBezTo>
                  <a:pt x="523838" y="2340050"/>
                  <a:pt x="0" y="1816212"/>
                  <a:pt x="0" y="1170025"/>
                </a:cubicBezTo>
                <a:lnTo>
                  <a:pt x="1" y="1170025"/>
                </a:lnTo>
                <a:cubicBezTo>
                  <a:pt x="1" y="523838"/>
                  <a:pt x="523839" y="0"/>
                  <a:pt x="1170026"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endParaRPr lang="en-US" sz="675" dirty="0">
              <a:solidFill>
                <a:prstClr val="black">
                  <a:lumMod val="65000"/>
                  <a:lumOff val="35000"/>
                </a:prstClr>
              </a:solidFill>
              <a:cs typeface="+mn-ea"/>
              <a:sym typeface="+mn-lt"/>
            </a:endParaRPr>
          </a:p>
        </p:txBody>
      </p:sp>
      <p:sp>
        <p:nvSpPr>
          <p:cNvPr id="29" name="Rectangle 28"/>
          <p:cNvSpPr/>
          <p:nvPr/>
        </p:nvSpPr>
        <p:spPr>
          <a:xfrm>
            <a:off x="5904269" y="2783085"/>
            <a:ext cx="3152371" cy="646331"/>
          </a:xfrm>
          <a:prstGeom prst="rect">
            <a:avLst/>
          </a:prstGeom>
        </p:spPr>
        <p:txBody>
          <a:bodyPr wrap="square">
            <a:spAutoFit/>
          </a:bodyPr>
          <a:lstStyle/>
          <a:p>
            <a:pPr lvl="0"/>
            <a:r>
              <a:rPr lang="tr-TR" dirty="0">
                <a:solidFill>
                  <a:schemeClr val="accent1"/>
                </a:solidFill>
              </a:rPr>
              <a:t>İnceleme ve araştırma çalışmaları</a:t>
            </a:r>
          </a:p>
        </p:txBody>
      </p:sp>
      <p:sp>
        <p:nvSpPr>
          <p:cNvPr id="30" name="Rectangle 29"/>
          <p:cNvSpPr/>
          <p:nvPr/>
        </p:nvSpPr>
        <p:spPr>
          <a:xfrm>
            <a:off x="5940153" y="4288826"/>
            <a:ext cx="2768682" cy="646331"/>
          </a:xfrm>
          <a:prstGeom prst="rect">
            <a:avLst/>
          </a:prstGeom>
        </p:spPr>
        <p:txBody>
          <a:bodyPr wrap="square">
            <a:spAutoFit/>
          </a:bodyPr>
          <a:lstStyle/>
          <a:p>
            <a:pPr lvl="0"/>
            <a:r>
              <a:rPr lang="tr-TR" dirty="0">
                <a:solidFill>
                  <a:schemeClr val="accent1"/>
                </a:solidFill>
              </a:rPr>
              <a:t>Bakım ve destek hizmetleri</a:t>
            </a:r>
          </a:p>
        </p:txBody>
      </p:sp>
      <p:sp>
        <p:nvSpPr>
          <p:cNvPr id="31" name="Rectangle 30"/>
          <p:cNvSpPr/>
          <p:nvPr/>
        </p:nvSpPr>
        <p:spPr>
          <a:xfrm>
            <a:off x="223341" y="2783085"/>
            <a:ext cx="2915612" cy="1027204"/>
          </a:xfrm>
          <a:prstGeom prst="rect">
            <a:avLst/>
          </a:prstGeom>
        </p:spPr>
        <p:txBody>
          <a:bodyPr wrap="square">
            <a:spAutoFit/>
          </a:bodyPr>
          <a:lstStyle/>
          <a:p>
            <a:pPr algn="r">
              <a:defRPr/>
            </a:pPr>
            <a:r>
              <a:rPr lang="tr-TR" dirty="0">
                <a:solidFill>
                  <a:schemeClr val="accent1"/>
                </a:solidFill>
              </a:rPr>
              <a:t>Hakların korunması ve geliştirilmesine yönelik çalışmalar</a:t>
            </a:r>
          </a:p>
          <a:p>
            <a:pPr algn="r" defTabSz="685800" eaLnBrk="1" fontAlgn="auto" hangingPunct="1">
              <a:spcBef>
                <a:spcPts val="0"/>
              </a:spcBef>
              <a:spcAft>
                <a:spcPts val="0"/>
              </a:spcAft>
              <a:defRPr/>
            </a:pPr>
            <a:endParaRPr lang="en-US" sz="675" b="1" dirty="0">
              <a:solidFill>
                <a:srgbClr val="4B7FA7"/>
              </a:solidFill>
              <a:cs typeface="+mn-ea"/>
              <a:sym typeface="+mn-lt"/>
            </a:endParaRPr>
          </a:p>
        </p:txBody>
      </p:sp>
      <p:sp>
        <p:nvSpPr>
          <p:cNvPr id="32" name="Rectangle 31"/>
          <p:cNvSpPr/>
          <p:nvPr/>
        </p:nvSpPr>
        <p:spPr>
          <a:xfrm>
            <a:off x="395537" y="4288825"/>
            <a:ext cx="2607176" cy="923330"/>
          </a:xfrm>
          <a:prstGeom prst="rect">
            <a:avLst/>
          </a:prstGeom>
        </p:spPr>
        <p:txBody>
          <a:bodyPr wrap="square">
            <a:spAutoFit/>
          </a:bodyPr>
          <a:lstStyle/>
          <a:p>
            <a:pPr lvl="0" algn="r"/>
            <a:r>
              <a:rPr lang="tr-TR" dirty="0">
                <a:solidFill>
                  <a:schemeClr val="accent1"/>
                </a:solidFill>
              </a:rPr>
              <a:t>Koruyucu, önleyici, eğitici ve </a:t>
            </a:r>
            <a:r>
              <a:rPr lang="tr-TR" dirty="0" err="1">
                <a:solidFill>
                  <a:schemeClr val="accent1"/>
                </a:solidFill>
              </a:rPr>
              <a:t>rehabilite</a:t>
            </a:r>
            <a:r>
              <a:rPr lang="tr-TR" dirty="0">
                <a:solidFill>
                  <a:schemeClr val="accent1"/>
                </a:solidFill>
              </a:rPr>
              <a:t> edici çalışmalar</a:t>
            </a:r>
          </a:p>
        </p:txBody>
      </p:sp>
      <p:sp>
        <p:nvSpPr>
          <p:cNvPr id="16" name="TextBox 39"/>
          <p:cNvSpPr txBox="1"/>
          <p:nvPr/>
        </p:nvSpPr>
        <p:spPr>
          <a:xfrm>
            <a:off x="1681147" y="1334577"/>
            <a:ext cx="5781839" cy="415498"/>
          </a:xfrm>
          <a:prstGeom prst="rect">
            <a:avLst/>
          </a:prstGeom>
          <a:noFill/>
        </p:spPr>
        <p:txBody>
          <a:bodyPr wrap="none" rtlCol="0">
            <a:spAutoFit/>
          </a:bodyPr>
          <a:lstStyle/>
          <a:p>
            <a:pPr algn="ctr" defTabSz="685800" eaLnBrk="1" fontAlgn="auto" hangingPunct="1">
              <a:spcBef>
                <a:spcPts val="0"/>
              </a:spcBef>
              <a:spcAft>
                <a:spcPts val="0"/>
              </a:spcAft>
              <a:defRPr/>
            </a:pPr>
            <a:r>
              <a:rPr lang="tr-TR" sz="2100" b="1" dirty="0">
                <a:solidFill>
                  <a:srgbClr val="FF0000"/>
                </a:solidFill>
                <a:cs typeface="+mn-ea"/>
                <a:sym typeface="+mn-lt"/>
              </a:rPr>
              <a:t>Engelli ve Yaşlı Hizmetleri Genel Müdürlüğü</a:t>
            </a:r>
            <a:endParaRPr lang="en-US" sz="2100" b="1" dirty="0">
              <a:solidFill>
                <a:srgbClr val="FF0000"/>
              </a:solidFill>
              <a:cs typeface="+mn-ea"/>
              <a:sym typeface="+mn-lt"/>
            </a:endParaRPr>
          </a:p>
        </p:txBody>
      </p:sp>
      <p:sp>
        <p:nvSpPr>
          <p:cNvPr id="17" name="Oval 16"/>
          <p:cNvSpPr/>
          <p:nvPr/>
        </p:nvSpPr>
        <p:spPr>
          <a:xfrm>
            <a:off x="3562836" y="2917911"/>
            <a:ext cx="706204" cy="706204"/>
          </a:xfrm>
          <a:prstGeom prst="ellipse">
            <a:avLst/>
          </a:prstGeom>
          <a:blipFill rotWithShape="0">
            <a:blip r:embed="rId2"/>
            <a:stretch>
              <a:fillRect/>
            </a:stretch>
          </a:blipFill>
        </p:spPr>
        <p:style>
          <a:lnRef idx="2">
            <a:schemeClr val="accent1">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8" name="Oval 17"/>
          <p:cNvSpPr/>
          <p:nvPr/>
        </p:nvSpPr>
        <p:spPr>
          <a:xfrm>
            <a:off x="3562836" y="4230035"/>
            <a:ext cx="706204" cy="706204"/>
          </a:xfrm>
          <a:prstGeom prst="ellipse">
            <a:avLst/>
          </a:prstGeom>
          <a:blipFill rotWithShape="0">
            <a:blip r:embed="rId3"/>
            <a:stretch>
              <a:fillRect/>
            </a:stretch>
          </a:blipFill>
        </p:spPr>
        <p:style>
          <a:lnRef idx="2">
            <a:schemeClr val="accent1">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9" name="Oval 18"/>
          <p:cNvSpPr/>
          <p:nvPr/>
        </p:nvSpPr>
        <p:spPr>
          <a:xfrm>
            <a:off x="4874961" y="2943585"/>
            <a:ext cx="706204" cy="706204"/>
          </a:xfrm>
          <a:prstGeom prst="ellipse">
            <a:avLst/>
          </a:prstGeom>
          <a:blipFill rotWithShape="0">
            <a:blip r:embed="rId4"/>
            <a:stretch>
              <a:fillRect/>
            </a:stretch>
          </a:blipFill>
        </p:spPr>
        <p:style>
          <a:lnRef idx="2">
            <a:schemeClr val="accent1">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21" name="Oval 20"/>
          <p:cNvSpPr/>
          <p:nvPr/>
        </p:nvSpPr>
        <p:spPr>
          <a:xfrm>
            <a:off x="4829162" y="4204361"/>
            <a:ext cx="706204" cy="706204"/>
          </a:xfrm>
          <a:prstGeom prst="ellipse">
            <a:avLst/>
          </a:prstGeom>
          <a:blipFill rotWithShape="0">
            <a:blip r:embed="rId5"/>
            <a:stretch>
              <a:fillRect/>
            </a:stretch>
          </a:blipFill>
        </p:spPr>
        <p:style>
          <a:lnRef idx="2">
            <a:schemeClr val="accent1">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38177354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1700808"/>
            <a:ext cx="8229600" cy="4785395"/>
          </a:xfrm>
        </p:spPr>
        <p:txBody>
          <a:bodyPr>
            <a:normAutofit/>
          </a:bodyPr>
          <a:lstStyle/>
          <a:p>
            <a:pPr marL="0" indent="0" algn="just">
              <a:buNone/>
              <a:defRPr/>
            </a:pPr>
            <a:r>
              <a:rPr lang="tr-TR" altLang="tr-TR" sz="2400" b="1" dirty="0" smtClean="0">
                <a:solidFill>
                  <a:prstClr val="black"/>
                </a:solidFill>
                <a:cs typeface="Times New Roman" pitchFamily="18" charset="0"/>
              </a:rPr>
              <a:t>Bakanlığımız </a:t>
            </a:r>
            <a:r>
              <a:rPr lang="tr-TR" altLang="tr-TR" sz="2400" b="1" dirty="0">
                <a:solidFill>
                  <a:prstClr val="black"/>
                </a:solidFill>
                <a:cs typeface="Times New Roman" pitchFamily="18" charset="0"/>
              </a:rPr>
              <a:t>tarafından bakıma ve desteğe ihtiyaç duyan engellilerin öncelikle sevgi ve şefkat gördükleri aile ortamlarında bakımları esas alınmaktadır.</a:t>
            </a:r>
            <a:r>
              <a:rPr lang="tr-TR" altLang="tr-TR" sz="2400" b="1" dirty="0">
                <a:solidFill>
                  <a:srgbClr val="898989"/>
                </a:solidFill>
                <a:cs typeface="Times New Roman" pitchFamily="18" charset="0"/>
              </a:rPr>
              <a:t> </a:t>
            </a:r>
            <a:r>
              <a:rPr lang="tr-TR" altLang="tr-TR" sz="2400" b="1" dirty="0">
                <a:solidFill>
                  <a:prstClr val="black"/>
                </a:solidFill>
                <a:cs typeface="Times New Roman" pitchFamily="18" charset="0"/>
              </a:rPr>
              <a:t>Bu kapsamda engellilerin yaşamlarını evlerinden ve sosyal çevrelerinden ayrılmadan sürdürebilecekleri sosyal destek hizmetleri sunulmaktadır.</a:t>
            </a:r>
          </a:p>
          <a:p>
            <a:pPr marL="0" lvl="0" indent="0" algn="just">
              <a:buNone/>
              <a:defRPr/>
            </a:pPr>
            <a:r>
              <a:rPr lang="tr-TR" altLang="tr-TR" sz="2400" b="1" dirty="0" smtClean="0">
                <a:solidFill>
                  <a:prstClr val="black"/>
                </a:solidFill>
                <a:cs typeface="Times New Roman" pitchFamily="18" charset="0"/>
              </a:rPr>
              <a:t>   </a:t>
            </a:r>
            <a:endParaRPr lang="tr-TR" altLang="tr-TR" sz="2400" b="1" dirty="0">
              <a:solidFill>
                <a:prstClr val="black"/>
              </a:solidFill>
              <a:cs typeface="Times New Roman" pitchFamily="18" charset="0"/>
            </a:endParaRPr>
          </a:p>
          <a:p>
            <a:pPr marL="0" lvl="0" indent="0" algn="just">
              <a:buNone/>
              <a:defRPr/>
            </a:pPr>
            <a:r>
              <a:rPr lang="tr-TR" altLang="tr-TR" sz="2400" b="1" dirty="0">
                <a:solidFill>
                  <a:prstClr val="black"/>
                </a:solidFill>
                <a:cs typeface="Times New Roman" pitchFamily="18" charset="0"/>
              </a:rPr>
              <a:t>   </a:t>
            </a:r>
            <a:r>
              <a:rPr lang="tr-TR" altLang="tr-TR" sz="2400" b="1" dirty="0" smtClean="0">
                <a:solidFill>
                  <a:prstClr val="black"/>
                </a:solidFill>
                <a:cs typeface="Times New Roman" pitchFamily="18" charset="0"/>
              </a:rPr>
              <a:t>    </a:t>
            </a:r>
            <a:endParaRPr lang="tr-TR" altLang="tr-TR" sz="2400" b="1" dirty="0">
              <a:solidFill>
                <a:prstClr val="black"/>
              </a:solidFill>
              <a:cs typeface="Times New Roman" pitchFamily="18" charset="0"/>
            </a:endParaRPr>
          </a:p>
          <a:p>
            <a:pPr marL="0" lvl="0" indent="0" algn="just" eaLnBrk="1" hangingPunct="1">
              <a:lnSpc>
                <a:spcPct val="80000"/>
              </a:lnSpc>
              <a:buNone/>
              <a:defRPr/>
            </a:pPr>
            <a:endParaRPr lang="tr-TR" sz="2400" b="1" dirty="0"/>
          </a:p>
        </p:txBody>
      </p:sp>
      <p:sp>
        <p:nvSpPr>
          <p:cNvPr id="4" name="Slayt Numarası Yer Tutucusu 3"/>
          <p:cNvSpPr>
            <a:spLocks noGrp="1"/>
          </p:cNvSpPr>
          <p:nvPr>
            <p:ph type="sldNum" sz="quarter" idx="12"/>
          </p:nvPr>
        </p:nvSpPr>
        <p:spPr/>
        <p:txBody>
          <a:bodyPr/>
          <a:lstStyle/>
          <a:p>
            <a:pPr>
              <a:defRPr/>
            </a:pPr>
            <a:fld id="{09AFFE1E-3BC5-4E24-AC38-A4ED21309817}" type="slidenum">
              <a:rPr lang="tr-TR" smtClean="0"/>
              <a:pPr>
                <a:defRPr/>
              </a:pPr>
              <a:t>30</a:t>
            </a:fld>
            <a:endParaRPr lang="tr-TR" dirty="0"/>
          </a:p>
        </p:txBody>
      </p:sp>
    </p:spTree>
    <p:extLst>
      <p:ext uri="{BB962C8B-B14F-4D97-AF65-F5344CB8AC3E}">
        <p14:creationId xmlns:p14="http://schemas.microsoft.com/office/powerpoint/2010/main" val="3446772884"/>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2"/>
          <p:cNvSpPr>
            <a:spLocks noGrp="1"/>
          </p:cNvSpPr>
          <p:nvPr>
            <p:ph idx="1"/>
          </p:nvPr>
        </p:nvSpPr>
        <p:spPr>
          <a:xfrm>
            <a:off x="827584" y="1052736"/>
            <a:ext cx="7632848" cy="5040560"/>
          </a:xfrm>
        </p:spPr>
        <p:txBody>
          <a:bodyPr rtlCol="0">
            <a:noAutofit/>
          </a:bodyPr>
          <a:lstStyle/>
          <a:p>
            <a:pPr marL="0" indent="0" algn="ctr">
              <a:buNone/>
            </a:pPr>
            <a:r>
              <a:rPr lang="tr-TR" sz="2400" b="1" dirty="0"/>
              <a:t>ENGELLİ BAKIM HİZMETİ </a:t>
            </a:r>
            <a:r>
              <a:rPr lang="tr-TR" sz="2400" b="1" dirty="0" smtClean="0"/>
              <a:t>MODELLERİ</a:t>
            </a:r>
            <a:endParaRPr lang="tr-TR" sz="2400" b="1" dirty="0"/>
          </a:p>
          <a:p>
            <a:pPr marL="0" indent="0">
              <a:buNone/>
            </a:pPr>
            <a:r>
              <a:rPr lang="tr-TR" sz="2000" b="1" dirty="0" smtClean="0"/>
              <a:t>1.RESMİ </a:t>
            </a:r>
            <a:r>
              <a:rPr lang="tr-TR" sz="2000" b="1" dirty="0"/>
              <a:t>KURUM BAKIMI HİZMETLERİ: </a:t>
            </a:r>
            <a:endParaRPr lang="tr-TR" sz="2000" dirty="0"/>
          </a:p>
          <a:p>
            <a:pPr marL="0" indent="0">
              <a:buNone/>
            </a:pPr>
            <a:r>
              <a:rPr lang="tr-TR" sz="2000" b="1" dirty="0" smtClean="0"/>
              <a:t>    Yatılı </a:t>
            </a:r>
            <a:r>
              <a:rPr lang="tr-TR" sz="2000" b="1" dirty="0"/>
              <a:t>Resmi Kurum Bakımı Hizmetleri</a:t>
            </a:r>
            <a:endParaRPr lang="tr-TR" sz="2000" dirty="0"/>
          </a:p>
          <a:p>
            <a:pPr marL="0" indent="0">
              <a:buNone/>
            </a:pPr>
            <a:r>
              <a:rPr lang="tr-TR" sz="2000" b="1" dirty="0" smtClean="0"/>
              <a:t>            Bakım ve Rehabilitasyon Merkezleri</a:t>
            </a:r>
            <a:endParaRPr lang="tr-TR" sz="2000" dirty="0" smtClean="0"/>
          </a:p>
          <a:p>
            <a:pPr marL="0" indent="0">
              <a:buNone/>
            </a:pPr>
            <a:r>
              <a:rPr lang="tr-TR" sz="2000" b="1" dirty="0" smtClean="0"/>
              <a:t>            Engelsiz </a:t>
            </a:r>
            <a:r>
              <a:rPr lang="tr-TR" sz="2000" b="1" dirty="0"/>
              <a:t>Yaşam </a:t>
            </a:r>
            <a:r>
              <a:rPr lang="tr-TR" sz="2000" b="1" dirty="0" smtClean="0"/>
              <a:t>Merkezleri</a:t>
            </a:r>
            <a:endParaRPr lang="tr-TR" sz="2000" dirty="0"/>
          </a:p>
          <a:p>
            <a:pPr marL="0" indent="0">
              <a:buNone/>
            </a:pPr>
            <a:r>
              <a:rPr lang="tr-TR" sz="2000" b="1" dirty="0" smtClean="0"/>
              <a:t>            Toplum Destekli Hizmetler (Umut Evleri)</a:t>
            </a:r>
            <a:endParaRPr lang="tr-TR" sz="2000" dirty="0"/>
          </a:p>
          <a:p>
            <a:pPr marL="0" indent="0">
              <a:buNone/>
            </a:pPr>
            <a:r>
              <a:rPr lang="tr-TR" sz="2000" b="1" dirty="0" smtClean="0"/>
              <a:t>            Geçici </a:t>
            </a:r>
            <a:r>
              <a:rPr lang="tr-TR" sz="2000" b="1" dirty="0"/>
              <a:t>Ve Misafir </a:t>
            </a:r>
            <a:r>
              <a:rPr lang="tr-TR" sz="2000" b="1" dirty="0" smtClean="0"/>
              <a:t>Bakım</a:t>
            </a:r>
            <a:endParaRPr lang="tr-TR" sz="2000" dirty="0"/>
          </a:p>
          <a:p>
            <a:pPr marL="0" indent="0">
              <a:buNone/>
            </a:pPr>
            <a:r>
              <a:rPr lang="tr-TR" sz="2000" b="1" dirty="0" smtClean="0"/>
              <a:t>            Görme </a:t>
            </a:r>
            <a:r>
              <a:rPr lang="tr-TR" sz="2000" b="1" dirty="0"/>
              <a:t>Engelliler Rehabilitasyon Merkezi</a:t>
            </a:r>
            <a:r>
              <a:rPr lang="tr-TR" sz="2000" dirty="0"/>
              <a:t> </a:t>
            </a:r>
          </a:p>
          <a:p>
            <a:pPr marL="0" indent="0">
              <a:buNone/>
            </a:pPr>
            <a:r>
              <a:rPr lang="tr-TR" sz="2000" b="1" dirty="0" smtClean="0"/>
              <a:t>     Gündüzlü </a:t>
            </a:r>
            <a:r>
              <a:rPr lang="tr-TR" sz="2000" b="1" dirty="0"/>
              <a:t>Resmi Kurum Bakımı </a:t>
            </a:r>
            <a:r>
              <a:rPr lang="tr-TR" sz="2000" b="1" dirty="0" smtClean="0"/>
              <a:t>Hizmetleri</a:t>
            </a:r>
          </a:p>
          <a:p>
            <a:pPr marL="0" indent="0">
              <a:buNone/>
            </a:pPr>
            <a:endParaRPr lang="tr-TR" sz="2000" dirty="0"/>
          </a:p>
          <a:p>
            <a:pPr marL="0" indent="0">
              <a:buNone/>
            </a:pPr>
            <a:r>
              <a:rPr lang="tr-TR" sz="2000" b="1" dirty="0"/>
              <a:t>2.ÖZEL BAKIM </a:t>
            </a:r>
            <a:r>
              <a:rPr lang="tr-TR" sz="2000" b="1" dirty="0" smtClean="0"/>
              <a:t>MERKEZLERİ</a:t>
            </a:r>
          </a:p>
          <a:p>
            <a:pPr marL="0" indent="0">
              <a:buNone/>
            </a:pPr>
            <a:endParaRPr lang="tr-TR" sz="2000" dirty="0"/>
          </a:p>
          <a:p>
            <a:pPr marL="0" indent="0">
              <a:buNone/>
            </a:pPr>
            <a:r>
              <a:rPr lang="tr-TR" sz="2000" b="1" dirty="0"/>
              <a:t>3. EVDE BAKIMA DESTEK HİZMETİ</a:t>
            </a:r>
            <a:endParaRPr lang="tr-TR" sz="2000" dirty="0"/>
          </a:p>
          <a:p>
            <a:pPr marL="0" indent="0" algn="just">
              <a:spcBef>
                <a:spcPts val="0"/>
              </a:spcBef>
              <a:spcAft>
                <a:spcPts val="0"/>
              </a:spcAft>
              <a:buNone/>
              <a:defRPr/>
            </a:pPr>
            <a:endParaRPr lang="tr-TR" sz="2000" b="1" dirty="0">
              <a:cs typeface="Times New Roman" pitchFamily="18" charset="0"/>
            </a:endParaRPr>
          </a:p>
        </p:txBody>
      </p:sp>
    </p:spTree>
    <p:extLst>
      <p:ext uri="{BB962C8B-B14F-4D97-AF65-F5344CB8AC3E}">
        <p14:creationId xmlns:p14="http://schemas.microsoft.com/office/powerpoint/2010/main" val="33856044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p:cNvSpPr txBox="1">
            <a:spLocks/>
          </p:cNvSpPr>
          <p:nvPr/>
        </p:nvSpPr>
        <p:spPr>
          <a:xfrm>
            <a:off x="611560" y="2636912"/>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tr-TR" sz="4000" b="1" dirty="0" smtClean="0">
                <a:solidFill>
                  <a:srgbClr val="C00000"/>
                </a:solidFill>
                <a:latin typeface="Calibri" pitchFamily="34" charset="0"/>
                <a:ea typeface="+mn-ea"/>
                <a:cs typeface="Arial" charset="0"/>
              </a:rPr>
              <a:t>KALİTE  GELİŞTİRME ÇALIŞMALARI </a:t>
            </a:r>
            <a:br>
              <a:rPr lang="tr-TR" sz="4000" b="1" dirty="0" smtClean="0">
                <a:solidFill>
                  <a:srgbClr val="C00000"/>
                </a:solidFill>
                <a:latin typeface="Calibri" pitchFamily="34" charset="0"/>
                <a:ea typeface="+mn-ea"/>
                <a:cs typeface="Arial" charset="0"/>
              </a:rPr>
            </a:br>
            <a:endParaRPr lang="tr-TR" sz="4000" b="1" dirty="0">
              <a:solidFill>
                <a:srgbClr val="C00000"/>
              </a:solidFill>
              <a:latin typeface="Calibri" pitchFamily="34" charset="0"/>
              <a:ea typeface="+mn-ea"/>
              <a:cs typeface="Arial" charset="0"/>
            </a:endParaRPr>
          </a:p>
        </p:txBody>
      </p:sp>
    </p:spTree>
    <p:extLst>
      <p:ext uri="{BB962C8B-B14F-4D97-AF65-F5344CB8AC3E}">
        <p14:creationId xmlns:p14="http://schemas.microsoft.com/office/powerpoint/2010/main" val="10658284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1772816"/>
            <a:ext cx="8064896" cy="3240360"/>
          </a:xfrm>
        </p:spPr>
        <p:txBody>
          <a:bodyPr>
            <a:normAutofit/>
          </a:bodyPr>
          <a:lstStyle/>
          <a:p>
            <a:pPr lvl="0" algn="just">
              <a:tabLst>
                <a:tab pos="457200" algn="l"/>
              </a:tabLst>
            </a:pPr>
            <a:endParaRPr lang="tr-TR" sz="2200" dirty="0" smtClean="0">
              <a:cs typeface="Times New Roman" panose="02020603050405020304" pitchFamily="18" charset="0"/>
            </a:endParaRPr>
          </a:p>
          <a:p>
            <a:pPr marL="0" lvl="0" indent="0" algn="just">
              <a:buNone/>
              <a:tabLst>
                <a:tab pos="457200" algn="l"/>
              </a:tabLst>
            </a:pPr>
            <a:r>
              <a:rPr lang="tr-TR" sz="2200" dirty="0" smtClean="0">
                <a:cs typeface="Times New Roman" panose="02020603050405020304" pitchFamily="18" charset="0"/>
              </a:rPr>
              <a:t>Genel </a:t>
            </a:r>
            <a:r>
              <a:rPr lang="tr-TR" sz="2200" dirty="0">
                <a:cs typeface="Times New Roman" panose="02020603050405020304" pitchFamily="18" charset="0"/>
              </a:rPr>
              <a:t>Müdürlüğümüz ile Mesleki Yeterlik Kurumu arasında </a:t>
            </a:r>
            <a:r>
              <a:rPr lang="tr-TR" sz="2200" b="1" dirty="0">
                <a:cs typeface="Times New Roman" panose="02020603050405020304" pitchFamily="18" charset="0"/>
              </a:rPr>
              <a:t>"Engelli ve Yaşlı Bakım Elemanı  ile Gerontolog" mesleki standartları</a:t>
            </a:r>
            <a:r>
              <a:rPr lang="tr-TR" sz="2200" dirty="0">
                <a:cs typeface="Times New Roman" panose="02020603050405020304" pitchFamily="18" charset="0"/>
              </a:rPr>
              <a:t>nın belirlenmesine yönelik protokol imzalanmış ve söz konusu meslek standartları ilgili kurum ve kuruluşların katılımı ile çalışmaları  tamamlanarak Resmi Gazete’de yayımlanmıştır. </a:t>
            </a:r>
            <a:endParaRPr lang="tr-TR" sz="2200" dirty="0" smtClean="0">
              <a:cs typeface="Times New Roman" panose="02020603050405020304" pitchFamily="18" charset="0"/>
            </a:endParaRPr>
          </a:p>
          <a:p>
            <a:pPr marL="0" lvl="0" indent="0" algn="just">
              <a:buNone/>
              <a:tabLst>
                <a:tab pos="457200" algn="l"/>
              </a:tabLst>
            </a:pPr>
            <a:endParaRPr lang="tr-TR" sz="2200" dirty="0">
              <a:cs typeface="Times New Roman" panose="02020603050405020304" pitchFamily="18" charset="0"/>
            </a:endParaRPr>
          </a:p>
          <a:p>
            <a:pPr marL="0" indent="0" algn="just">
              <a:buNone/>
              <a:tabLst>
                <a:tab pos="457200" algn="l"/>
              </a:tabLst>
            </a:pPr>
            <a:r>
              <a:rPr lang="tr-TR" sz="2400" dirty="0">
                <a:solidFill>
                  <a:prstClr val="black"/>
                </a:solidFill>
              </a:rPr>
              <a:t>Ücretsiz Seyahat Kapsamında </a:t>
            </a:r>
            <a:r>
              <a:rPr lang="tr-TR" sz="2400" dirty="0" smtClean="0">
                <a:solidFill>
                  <a:prstClr val="black"/>
                </a:solidFill>
              </a:rPr>
              <a:t>Yapılan </a:t>
            </a:r>
            <a:r>
              <a:rPr lang="tr-TR" sz="2400" dirty="0">
                <a:solidFill>
                  <a:prstClr val="black"/>
                </a:solidFill>
              </a:rPr>
              <a:t>Gelir Desteği Ödemesi </a:t>
            </a:r>
          </a:p>
          <a:p>
            <a:pPr marL="0" lvl="0" indent="0" algn="just">
              <a:buNone/>
              <a:tabLst>
                <a:tab pos="457200" algn="l"/>
              </a:tabLst>
            </a:pPr>
            <a:endParaRPr lang="tr-TR" sz="2200" dirty="0" smtClean="0">
              <a:cs typeface="Times New Roman" panose="02020603050405020304" pitchFamily="18" charset="0"/>
            </a:endParaRPr>
          </a:p>
          <a:p>
            <a:pPr lvl="0" algn="just">
              <a:tabLst>
                <a:tab pos="457200" algn="l"/>
              </a:tabLst>
            </a:pPr>
            <a:endParaRPr lang="tr-TR" sz="2200" dirty="0" smtClean="0">
              <a:cs typeface="Times New Roman" panose="02020603050405020304" pitchFamily="18" charset="0"/>
            </a:endParaRPr>
          </a:p>
        </p:txBody>
      </p:sp>
    </p:spTree>
    <p:extLst>
      <p:ext uri="{BB962C8B-B14F-4D97-AF65-F5344CB8AC3E}">
        <p14:creationId xmlns:p14="http://schemas.microsoft.com/office/powerpoint/2010/main" val="1899558349"/>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İçerik Yer Tutucusu 2"/>
          <p:cNvSpPr>
            <a:spLocks noGrp="1"/>
          </p:cNvSpPr>
          <p:nvPr>
            <p:ph idx="1"/>
          </p:nvPr>
        </p:nvSpPr>
        <p:spPr/>
        <p:txBody>
          <a:bodyPr>
            <a:normAutofit/>
          </a:bodyPr>
          <a:lstStyle/>
          <a:p>
            <a:pPr marL="0" indent="0">
              <a:buFont typeface="Arial" charset="0"/>
              <a:buNone/>
            </a:pPr>
            <a:r>
              <a:rPr lang="tr-TR" altLang="tr-TR" dirty="0" smtClean="0"/>
              <a:t>                      </a:t>
            </a:r>
          </a:p>
          <a:p>
            <a:pPr marL="0" indent="0">
              <a:buFont typeface="Arial" charset="0"/>
              <a:buNone/>
            </a:pPr>
            <a:endParaRPr lang="tr-TR" altLang="tr-TR" dirty="0" smtClean="0"/>
          </a:p>
          <a:p>
            <a:pPr marL="0" indent="0" algn="r">
              <a:buFont typeface="Arial" charset="0"/>
              <a:buNone/>
            </a:pPr>
            <a:r>
              <a:rPr lang="tr-TR" altLang="tr-TR" dirty="0" smtClean="0"/>
              <a:t>                   </a:t>
            </a:r>
            <a:endParaRPr lang="tr-TR" altLang="tr-TR" dirty="0" smtClean="0"/>
          </a:p>
          <a:p>
            <a:pPr marL="0" indent="0" algn="r">
              <a:buFont typeface="Arial" charset="0"/>
              <a:buNone/>
            </a:pPr>
            <a:endParaRPr lang="tr-TR" altLang="tr-TR" sz="4000" b="1" dirty="0">
              <a:solidFill>
                <a:srgbClr val="C00000"/>
              </a:solidFill>
              <a:latin typeface="+mj-lt"/>
            </a:endParaRPr>
          </a:p>
          <a:p>
            <a:pPr marL="0" indent="0" algn="r">
              <a:buFont typeface="Arial" charset="0"/>
              <a:buNone/>
            </a:pPr>
            <a:endParaRPr lang="tr-TR" altLang="tr-TR" sz="4000" b="1" dirty="0" smtClean="0">
              <a:solidFill>
                <a:srgbClr val="C00000"/>
              </a:solidFill>
              <a:latin typeface="+mj-lt"/>
            </a:endParaRPr>
          </a:p>
          <a:p>
            <a:pPr marL="0" indent="0" algn="r">
              <a:buFont typeface="Arial" charset="0"/>
              <a:buNone/>
            </a:pPr>
            <a:r>
              <a:rPr lang="tr-TR" altLang="tr-TR" sz="4000" b="1" dirty="0" smtClean="0">
                <a:solidFill>
                  <a:srgbClr val="C00000"/>
                </a:solidFill>
                <a:latin typeface="+mj-lt"/>
              </a:rPr>
              <a:t>TEŞEKKÜRLER</a:t>
            </a:r>
            <a:r>
              <a:rPr lang="tr-TR" altLang="tr-TR" sz="4000" b="1" dirty="0" smtClean="0">
                <a:solidFill>
                  <a:srgbClr val="C00000"/>
                </a:solidFill>
                <a:latin typeface="+mj-lt"/>
              </a:rPr>
              <a:t>…</a:t>
            </a:r>
          </a:p>
        </p:txBody>
      </p:sp>
    </p:spTree>
    <p:extLst>
      <p:ext uri="{BB962C8B-B14F-4D97-AF65-F5344CB8AC3E}">
        <p14:creationId xmlns:p14="http://schemas.microsoft.com/office/powerpoint/2010/main" val="439206143"/>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 2"/>
          <p:cNvGrpSpPr/>
          <p:nvPr/>
        </p:nvGrpSpPr>
        <p:grpSpPr>
          <a:xfrm>
            <a:off x="2987824" y="2852936"/>
            <a:ext cx="3024336" cy="1656184"/>
            <a:chOff x="2987824" y="2852936"/>
            <a:chExt cx="3024336" cy="1656184"/>
          </a:xfrm>
        </p:grpSpPr>
        <p:sp>
          <p:nvSpPr>
            <p:cNvPr id="2" name="Oval 1"/>
            <p:cNvSpPr/>
            <p:nvPr/>
          </p:nvSpPr>
          <p:spPr>
            <a:xfrm>
              <a:off x="2987824" y="2852936"/>
              <a:ext cx="3024336" cy="1656184"/>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tr-T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30728" y="3140968"/>
              <a:ext cx="2138528" cy="1112422"/>
            </a:xfrm>
            <a:prstGeom prst="rect">
              <a:avLst/>
            </a:prstGeom>
          </p:spPr>
        </p:pic>
      </p:grpSp>
      <p:sp>
        <p:nvSpPr>
          <p:cNvPr id="5" name="Oval 4"/>
          <p:cNvSpPr/>
          <p:nvPr/>
        </p:nvSpPr>
        <p:spPr>
          <a:xfrm>
            <a:off x="1187624" y="1772816"/>
            <a:ext cx="1368152" cy="1080120"/>
          </a:xfrm>
          <a:prstGeom prst="ellipse">
            <a:avLst/>
          </a:prstGeom>
          <a:solidFill>
            <a:schemeClr val="tx2">
              <a:lumMod val="60000"/>
              <a:lumOff val="40000"/>
            </a:schemeClr>
          </a:solidFill>
        </p:spPr>
        <p:style>
          <a:lnRef idx="1">
            <a:schemeClr val="accent6"/>
          </a:lnRef>
          <a:fillRef idx="2">
            <a:schemeClr val="accent6"/>
          </a:fillRef>
          <a:effectRef idx="1">
            <a:schemeClr val="accent6"/>
          </a:effectRef>
          <a:fontRef idx="minor">
            <a:schemeClr val="dk1"/>
          </a:fontRef>
        </p:style>
        <p:txBody>
          <a:bodyPr lIns="0" rIns="0" rtlCol="0" anchor="ctr"/>
          <a:lstStyle/>
          <a:p>
            <a:pPr algn="ctr"/>
            <a:r>
              <a:rPr lang="tr-TR" altLang="tr-TR" sz="1400" b="1" dirty="0">
                <a:solidFill>
                  <a:schemeClr val="bg1"/>
                </a:solidFill>
                <a:cs typeface="Times New Roman" pitchFamily="18" charset="0"/>
              </a:rPr>
              <a:t>Araştırma Geliştirme ve Proje  </a:t>
            </a:r>
          </a:p>
        </p:txBody>
      </p:sp>
      <p:sp>
        <p:nvSpPr>
          <p:cNvPr id="6" name="Oval 5"/>
          <p:cNvSpPr/>
          <p:nvPr/>
        </p:nvSpPr>
        <p:spPr>
          <a:xfrm>
            <a:off x="3223969" y="1272272"/>
            <a:ext cx="1512168" cy="1080120"/>
          </a:xfrm>
          <a:prstGeom prst="ellipse">
            <a:avLst/>
          </a:prstGeom>
          <a:solidFill>
            <a:schemeClr val="accent2">
              <a:lumMod val="60000"/>
              <a:lumOff val="40000"/>
            </a:schemeClr>
          </a:solidFill>
        </p:spPr>
        <p:style>
          <a:lnRef idx="1">
            <a:schemeClr val="accent6"/>
          </a:lnRef>
          <a:fillRef idx="2">
            <a:schemeClr val="accent6"/>
          </a:fillRef>
          <a:effectRef idx="1">
            <a:schemeClr val="accent6"/>
          </a:effectRef>
          <a:fontRef idx="minor">
            <a:schemeClr val="dk1"/>
          </a:fontRef>
        </p:style>
        <p:txBody>
          <a:bodyPr lIns="0" rIns="0" rtlCol="0" anchor="ctr"/>
          <a:lstStyle/>
          <a:p>
            <a:pPr algn="ctr"/>
            <a:r>
              <a:rPr lang="tr-TR" altLang="tr-TR" sz="1400" b="1" dirty="0">
                <a:solidFill>
                  <a:schemeClr val="bg1"/>
                </a:solidFill>
                <a:cs typeface="Times New Roman" pitchFamily="18" charset="0"/>
              </a:rPr>
              <a:t>Engelli Bakım Hizmetleri</a:t>
            </a:r>
          </a:p>
        </p:txBody>
      </p:sp>
      <p:sp>
        <p:nvSpPr>
          <p:cNvPr id="7" name="Oval 6"/>
          <p:cNvSpPr/>
          <p:nvPr/>
        </p:nvSpPr>
        <p:spPr>
          <a:xfrm>
            <a:off x="5220072" y="1450577"/>
            <a:ext cx="1512168" cy="1080120"/>
          </a:xfrm>
          <a:prstGeom prst="ellipse">
            <a:avLst/>
          </a:prstGeom>
          <a:solidFill>
            <a:srgbClr val="4CE653"/>
          </a:solidFill>
        </p:spPr>
        <p:style>
          <a:lnRef idx="1">
            <a:schemeClr val="accent6"/>
          </a:lnRef>
          <a:fillRef idx="2">
            <a:schemeClr val="accent6"/>
          </a:fillRef>
          <a:effectRef idx="1">
            <a:schemeClr val="accent6"/>
          </a:effectRef>
          <a:fontRef idx="minor">
            <a:schemeClr val="dk1"/>
          </a:fontRef>
        </p:style>
        <p:txBody>
          <a:bodyPr lIns="0" rIns="0" rtlCol="0" anchor="ctr"/>
          <a:lstStyle/>
          <a:p>
            <a:pPr algn="ctr"/>
            <a:r>
              <a:rPr lang="tr-TR" altLang="tr-TR" sz="1400" b="1" dirty="0">
                <a:solidFill>
                  <a:schemeClr val="bg1"/>
                </a:solidFill>
                <a:cs typeface="Times New Roman" pitchFamily="18" charset="0"/>
              </a:rPr>
              <a:t>Kalite Geliştirme</a:t>
            </a:r>
          </a:p>
        </p:txBody>
      </p:sp>
      <p:sp>
        <p:nvSpPr>
          <p:cNvPr id="11" name="Oval 10"/>
          <p:cNvSpPr/>
          <p:nvPr/>
        </p:nvSpPr>
        <p:spPr>
          <a:xfrm>
            <a:off x="7308304" y="3501008"/>
            <a:ext cx="1512168" cy="1080120"/>
          </a:xfrm>
          <a:prstGeom prst="ellipse">
            <a:avLst/>
          </a:prstGeom>
          <a:solidFill>
            <a:srgbClr val="0070C0"/>
          </a:solidFill>
        </p:spPr>
        <p:style>
          <a:lnRef idx="1">
            <a:schemeClr val="accent6"/>
          </a:lnRef>
          <a:fillRef idx="2">
            <a:schemeClr val="accent6"/>
          </a:fillRef>
          <a:effectRef idx="1">
            <a:schemeClr val="accent6"/>
          </a:effectRef>
          <a:fontRef idx="minor">
            <a:schemeClr val="dk1"/>
          </a:fontRef>
        </p:style>
        <p:txBody>
          <a:bodyPr lIns="0" rIns="0" rtlCol="0" anchor="ctr"/>
          <a:lstStyle/>
          <a:p>
            <a:pPr algn="ctr"/>
            <a:r>
              <a:rPr lang="tr-TR" altLang="tr-TR" sz="1400" b="1" dirty="0">
                <a:solidFill>
                  <a:schemeClr val="bg1"/>
                </a:solidFill>
                <a:cs typeface="Times New Roman" pitchFamily="18" charset="0"/>
              </a:rPr>
              <a:t>İstihdam ve Sosyal Güvenlik </a:t>
            </a:r>
          </a:p>
        </p:txBody>
      </p:sp>
      <p:sp>
        <p:nvSpPr>
          <p:cNvPr id="12" name="Oval 11"/>
          <p:cNvSpPr/>
          <p:nvPr/>
        </p:nvSpPr>
        <p:spPr>
          <a:xfrm>
            <a:off x="5959698" y="4750133"/>
            <a:ext cx="1672642" cy="1080120"/>
          </a:xfrm>
          <a:prstGeom prst="ellipse">
            <a:avLst/>
          </a:prstGeom>
          <a:solidFill>
            <a:schemeClr val="accent2">
              <a:lumMod val="75000"/>
            </a:schemeClr>
          </a:solidFill>
        </p:spPr>
        <p:style>
          <a:lnRef idx="1">
            <a:schemeClr val="accent6"/>
          </a:lnRef>
          <a:fillRef idx="2">
            <a:schemeClr val="accent6"/>
          </a:fillRef>
          <a:effectRef idx="1">
            <a:schemeClr val="accent6"/>
          </a:effectRef>
          <a:fontRef idx="minor">
            <a:schemeClr val="dk1"/>
          </a:fontRef>
        </p:style>
        <p:txBody>
          <a:bodyPr lIns="0" rIns="0" rtlCol="0" anchor="ctr"/>
          <a:lstStyle/>
          <a:p>
            <a:pPr algn="ctr"/>
            <a:r>
              <a:rPr lang="tr-TR" altLang="tr-TR" sz="1400" b="1" dirty="0">
                <a:solidFill>
                  <a:schemeClr val="bg1"/>
                </a:solidFill>
                <a:cs typeface="Times New Roman" pitchFamily="18" charset="0"/>
              </a:rPr>
              <a:t>Eğitim, Rehabilitasyon ve Sosyal Hayata Katılım </a:t>
            </a:r>
          </a:p>
        </p:txBody>
      </p:sp>
      <p:sp>
        <p:nvSpPr>
          <p:cNvPr id="13" name="Oval 12"/>
          <p:cNvSpPr/>
          <p:nvPr/>
        </p:nvSpPr>
        <p:spPr>
          <a:xfrm>
            <a:off x="3781898" y="4908313"/>
            <a:ext cx="1512168" cy="1080120"/>
          </a:xfrm>
          <a:prstGeom prst="ellipse">
            <a:avLst/>
          </a:prstGeom>
          <a:solidFill>
            <a:srgbClr val="31C5E3"/>
          </a:solidFill>
        </p:spPr>
        <p:style>
          <a:lnRef idx="1">
            <a:schemeClr val="accent6"/>
          </a:lnRef>
          <a:fillRef idx="2">
            <a:schemeClr val="accent6"/>
          </a:fillRef>
          <a:effectRef idx="1">
            <a:schemeClr val="accent6"/>
          </a:effectRef>
          <a:fontRef idx="minor">
            <a:schemeClr val="dk1"/>
          </a:fontRef>
        </p:style>
        <p:txBody>
          <a:bodyPr lIns="0" rIns="0" rtlCol="0" anchor="ctr"/>
          <a:lstStyle/>
          <a:p>
            <a:pPr algn="ctr"/>
            <a:r>
              <a:rPr lang="tr-TR" altLang="tr-TR" sz="1400" b="1" dirty="0">
                <a:solidFill>
                  <a:schemeClr val="bg1"/>
                </a:solidFill>
                <a:cs typeface="Times New Roman" pitchFamily="18" charset="0"/>
              </a:rPr>
              <a:t>Yaşlı Bakım Hizmetleri </a:t>
            </a:r>
          </a:p>
        </p:txBody>
      </p:sp>
      <p:sp>
        <p:nvSpPr>
          <p:cNvPr id="14" name="Oval 13"/>
          <p:cNvSpPr/>
          <p:nvPr/>
        </p:nvSpPr>
        <p:spPr>
          <a:xfrm>
            <a:off x="1763688" y="4725144"/>
            <a:ext cx="1512168" cy="1080120"/>
          </a:xfrm>
          <a:prstGeom prst="ellipse">
            <a:avLst/>
          </a:prstGeom>
          <a:solidFill>
            <a:schemeClr val="accent3"/>
          </a:solidFill>
        </p:spPr>
        <p:style>
          <a:lnRef idx="1">
            <a:schemeClr val="accent6"/>
          </a:lnRef>
          <a:fillRef idx="2">
            <a:schemeClr val="accent6"/>
          </a:fillRef>
          <a:effectRef idx="1">
            <a:schemeClr val="accent6"/>
          </a:effectRef>
          <a:fontRef idx="minor">
            <a:schemeClr val="dk1"/>
          </a:fontRef>
        </p:style>
        <p:txBody>
          <a:bodyPr lIns="0" rIns="0" rtlCol="0" anchor="ctr"/>
          <a:lstStyle/>
          <a:p>
            <a:pPr algn="ctr"/>
            <a:r>
              <a:rPr lang="tr-TR" altLang="tr-TR" sz="1400" b="1" dirty="0">
                <a:solidFill>
                  <a:schemeClr val="bg1"/>
                </a:solidFill>
                <a:cs typeface="Times New Roman" pitchFamily="18" charset="0"/>
              </a:rPr>
              <a:t>Yaşlı Hizmetleri </a:t>
            </a:r>
          </a:p>
        </p:txBody>
      </p:sp>
      <p:sp>
        <p:nvSpPr>
          <p:cNvPr id="15" name="Oval 14"/>
          <p:cNvSpPr/>
          <p:nvPr/>
        </p:nvSpPr>
        <p:spPr>
          <a:xfrm>
            <a:off x="323528" y="3284984"/>
            <a:ext cx="1512168" cy="1080120"/>
          </a:xfrm>
          <a:prstGeom prst="ellipse">
            <a:avLst/>
          </a:prstGeom>
          <a:solidFill>
            <a:schemeClr val="accent6">
              <a:lumMod val="75000"/>
            </a:schemeClr>
          </a:solidFill>
        </p:spPr>
        <p:style>
          <a:lnRef idx="1">
            <a:schemeClr val="accent6"/>
          </a:lnRef>
          <a:fillRef idx="2">
            <a:schemeClr val="accent6"/>
          </a:fillRef>
          <a:effectRef idx="1">
            <a:schemeClr val="accent6"/>
          </a:effectRef>
          <a:fontRef idx="minor">
            <a:schemeClr val="dk1"/>
          </a:fontRef>
        </p:style>
        <p:txBody>
          <a:bodyPr lIns="0" rIns="0" rtlCol="0" anchor="ctr"/>
          <a:lstStyle/>
          <a:p>
            <a:pPr algn="ctr"/>
            <a:r>
              <a:rPr lang="tr-TR" altLang="tr-TR" sz="1400" b="1" dirty="0">
                <a:solidFill>
                  <a:schemeClr val="bg1"/>
                </a:solidFill>
                <a:cs typeface="Times New Roman" pitchFamily="18" charset="0"/>
              </a:rPr>
              <a:t>Yönetim Hizmetleri </a:t>
            </a:r>
          </a:p>
        </p:txBody>
      </p:sp>
      <p:sp>
        <p:nvSpPr>
          <p:cNvPr id="16" name="Oval 15"/>
          <p:cNvSpPr/>
          <p:nvPr/>
        </p:nvSpPr>
        <p:spPr>
          <a:xfrm>
            <a:off x="6876256" y="2024844"/>
            <a:ext cx="1512168" cy="1080120"/>
          </a:xfrm>
          <a:prstGeom prst="ellipse">
            <a:avLst/>
          </a:prstGeom>
          <a:solidFill>
            <a:schemeClr val="accent4">
              <a:lumMod val="40000"/>
              <a:lumOff val="60000"/>
            </a:schemeClr>
          </a:solidFill>
        </p:spPr>
        <p:style>
          <a:lnRef idx="1">
            <a:schemeClr val="accent6"/>
          </a:lnRef>
          <a:fillRef idx="2">
            <a:schemeClr val="accent6"/>
          </a:fillRef>
          <a:effectRef idx="1">
            <a:schemeClr val="accent6"/>
          </a:effectRef>
          <a:fontRef idx="minor">
            <a:schemeClr val="dk1"/>
          </a:fontRef>
        </p:style>
        <p:txBody>
          <a:bodyPr lIns="0" rIns="0" rtlCol="0" anchor="ctr"/>
          <a:lstStyle/>
          <a:p>
            <a:pPr algn="ctr"/>
            <a:r>
              <a:rPr lang="tr-TR" altLang="tr-TR" sz="1400" b="1" dirty="0">
                <a:solidFill>
                  <a:schemeClr val="bg1"/>
                </a:solidFill>
                <a:cs typeface="Times New Roman" pitchFamily="18" charset="0"/>
              </a:rPr>
              <a:t>Erişilebilirlik </a:t>
            </a:r>
          </a:p>
        </p:txBody>
      </p:sp>
      <p:cxnSp>
        <p:nvCxnSpPr>
          <p:cNvPr id="20" name="Düz Bağlayıcı 19"/>
          <p:cNvCxnSpPr>
            <a:stCxn id="2" idx="1"/>
            <a:endCxn id="5" idx="5"/>
          </p:cNvCxnSpPr>
          <p:nvPr/>
        </p:nvCxnSpPr>
        <p:spPr>
          <a:xfrm flipH="1" flipV="1">
            <a:off x="2355415" y="2694756"/>
            <a:ext cx="1075313" cy="400723"/>
          </a:xfrm>
          <a:prstGeom prst="line">
            <a:avLst/>
          </a:prstGeom>
        </p:spPr>
        <p:style>
          <a:lnRef idx="1">
            <a:schemeClr val="accent6"/>
          </a:lnRef>
          <a:fillRef idx="0">
            <a:schemeClr val="accent6"/>
          </a:fillRef>
          <a:effectRef idx="0">
            <a:schemeClr val="accent6"/>
          </a:effectRef>
          <a:fontRef idx="minor">
            <a:schemeClr val="tx1"/>
          </a:fontRef>
        </p:style>
      </p:cxnSp>
      <p:cxnSp>
        <p:nvCxnSpPr>
          <p:cNvPr id="22" name="Düz Bağlayıcı 21"/>
          <p:cNvCxnSpPr>
            <a:stCxn id="2" idx="2"/>
            <a:endCxn id="15" idx="6"/>
          </p:cNvCxnSpPr>
          <p:nvPr/>
        </p:nvCxnSpPr>
        <p:spPr>
          <a:xfrm flipH="1">
            <a:off x="1835696" y="3681028"/>
            <a:ext cx="1152128" cy="144016"/>
          </a:xfrm>
          <a:prstGeom prst="line">
            <a:avLst/>
          </a:prstGeom>
        </p:spPr>
        <p:style>
          <a:lnRef idx="1">
            <a:schemeClr val="accent6"/>
          </a:lnRef>
          <a:fillRef idx="0">
            <a:schemeClr val="accent6"/>
          </a:fillRef>
          <a:effectRef idx="0">
            <a:schemeClr val="accent6"/>
          </a:effectRef>
          <a:fontRef idx="minor">
            <a:schemeClr val="tx1"/>
          </a:fontRef>
        </p:style>
      </p:cxnSp>
      <p:cxnSp>
        <p:nvCxnSpPr>
          <p:cNvPr id="24" name="Düz Bağlayıcı 23"/>
          <p:cNvCxnSpPr>
            <a:stCxn id="2" idx="3"/>
            <a:endCxn id="14" idx="7"/>
          </p:cNvCxnSpPr>
          <p:nvPr/>
        </p:nvCxnSpPr>
        <p:spPr>
          <a:xfrm flipH="1">
            <a:off x="3054404" y="4266577"/>
            <a:ext cx="376324" cy="616747"/>
          </a:xfrm>
          <a:prstGeom prst="line">
            <a:avLst/>
          </a:prstGeom>
        </p:spPr>
        <p:style>
          <a:lnRef idx="1">
            <a:schemeClr val="accent6"/>
          </a:lnRef>
          <a:fillRef idx="0">
            <a:schemeClr val="accent6"/>
          </a:fillRef>
          <a:effectRef idx="0">
            <a:schemeClr val="accent6"/>
          </a:effectRef>
          <a:fontRef idx="minor">
            <a:schemeClr val="tx1"/>
          </a:fontRef>
        </p:style>
      </p:cxnSp>
      <p:cxnSp>
        <p:nvCxnSpPr>
          <p:cNvPr id="26" name="Düz Bağlayıcı 25"/>
          <p:cNvCxnSpPr>
            <a:stCxn id="2" idx="4"/>
            <a:endCxn id="13" idx="0"/>
          </p:cNvCxnSpPr>
          <p:nvPr/>
        </p:nvCxnSpPr>
        <p:spPr>
          <a:xfrm>
            <a:off x="4499992" y="4509120"/>
            <a:ext cx="37990" cy="399193"/>
          </a:xfrm>
          <a:prstGeom prst="line">
            <a:avLst/>
          </a:prstGeom>
        </p:spPr>
        <p:style>
          <a:lnRef idx="1">
            <a:schemeClr val="accent6"/>
          </a:lnRef>
          <a:fillRef idx="0">
            <a:schemeClr val="accent6"/>
          </a:fillRef>
          <a:effectRef idx="0">
            <a:schemeClr val="accent6"/>
          </a:effectRef>
          <a:fontRef idx="minor">
            <a:schemeClr val="tx1"/>
          </a:fontRef>
        </p:style>
      </p:cxnSp>
      <p:cxnSp>
        <p:nvCxnSpPr>
          <p:cNvPr id="28" name="Düz Bağlayıcı 27"/>
          <p:cNvCxnSpPr>
            <a:stCxn id="2" idx="5"/>
            <a:endCxn id="12" idx="1"/>
          </p:cNvCxnSpPr>
          <p:nvPr/>
        </p:nvCxnSpPr>
        <p:spPr>
          <a:xfrm>
            <a:off x="5569256" y="4266577"/>
            <a:ext cx="635395" cy="641736"/>
          </a:xfrm>
          <a:prstGeom prst="line">
            <a:avLst/>
          </a:prstGeom>
        </p:spPr>
        <p:style>
          <a:lnRef idx="1">
            <a:schemeClr val="accent6"/>
          </a:lnRef>
          <a:fillRef idx="0">
            <a:schemeClr val="accent6"/>
          </a:fillRef>
          <a:effectRef idx="0">
            <a:schemeClr val="accent6"/>
          </a:effectRef>
          <a:fontRef idx="minor">
            <a:schemeClr val="tx1"/>
          </a:fontRef>
        </p:style>
      </p:cxnSp>
      <p:cxnSp>
        <p:nvCxnSpPr>
          <p:cNvPr id="30" name="Düz Bağlayıcı 29"/>
          <p:cNvCxnSpPr>
            <a:stCxn id="2" idx="6"/>
            <a:endCxn id="11" idx="2"/>
          </p:cNvCxnSpPr>
          <p:nvPr/>
        </p:nvCxnSpPr>
        <p:spPr>
          <a:xfrm>
            <a:off x="6012160" y="3681028"/>
            <a:ext cx="1296144" cy="360040"/>
          </a:xfrm>
          <a:prstGeom prst="line">
            <a:avLst/>
          </a:prstGeom>
        </p:spPr>
        <p:style>
          <a:lnRef idx="1">
            <a:schemeClr val="accent6"/>
          </a:lnRef>
          <a:fillRef idx="0">
            <a:schemeClr val="accent6"/>
          </a:fillRef>
          <a:effectRef idx="0">
            <a:schemeClr val="accent6"/>
          </a:effectRef>
          <a:fontRef idx="minor">
            <a:schemeClr val="tx1"/>
          </a:fontRef>
        </p:style>
      </p:cxnSp>
      <p:cxnSp>
        <p:nvCxnSpPr>
          <p:cNvPr id="32" name="Düz Bağlayıcı 31"/>
          <p:cNvCxnSpPr>
            <a:stCxn id="2" idx="7"/>
            <a:endCxn id="16" idx="3"/>
          </p:cNvCxnSpPr>
          <p:nvPr/>
        </p:nvCxnSpPr>
        <p:spPr>
          <a:xfrm flipV="1">
            <a:off x="5569256" y="2946784"/>
            <a:ext cx="1528452" cy="148695"/>
          </a:xfrm>
          <a:prstGeom prst="line">
            <a:avLst/>
          </a:prstGeom>
        </p:spPr>
        <p:style>
          <a:lnRef idx="1">
            <a:schemeClr val="accent6"/>
          </a:lnRef>
          <a:fillRef idx="0">
            <a:schemeClr val="accent6"/>
          </a:fillRef>
          <a:effectRef idx="0">
            <a:schemeClr val="accent6"/>
          </a:effectRef>
          <a:fontRef idx="minor">
            <a:schemeClr val="tx1"/>
          </a:fontRef>
        </p:style>
      </p:cxnSp>
      <p:cxnSp>
        <p:nvCxnSpPr>
          <p:cNvPr id="34" name="Düz Bağlayıcı 33"/>
          <p:cNvCxnSpPr>
            <a:endCxn id="7" idx="3"/>
          </p:cNvCxnSpPr>
          <p:nvPr/>
        </p:nvCxnSpPr>
        <p:spPr>
          <a:xfrm flipV="1">
            <a:off x="5148064" y="2372517"/>
            <a:ext cx="293460" cy="590228"/>
          </a:xfrm>
          <a:prstGeom prst="line">
            <a:avLst/>
          </a:prstGeom>
        </p:spPr>
        <p:style>
          <a:lnRef idx="1">
            <a:schemeClr val="accent6"/>
          </a:lnRef>
          <a:fillRef idx="0">
            <a:schemeClr val="accent6"/>
          </a:fillRef>
          <a:effectRef idx="0">
            <a:schemeClr val="accent6"/>
          </a:effectRef>
          <a:fontRef idx="minor">
            <a:schemeClr val="tx1"/>
          </a:fontRef>
        </p:style>
      </p:cxnSp>
      <p:cxnSp>
        <p:nvCxnSpPr>
          <p:cNvPr id="36" name="Düz Bağlayıcı 35"/>
          <p:cNvCxnSpPr>
            <a:stCxn id="2" idx="0"/>
            <a:endCxn id="6" idx="4"/>
          </p:cNvCxnSpPr>
          <p:nvPr/>
        </p:nvCxnSpPr>
        <p:spPr>
          <a:xfrm flipH="1" flipV="1">
            <a:off x="3980053" y="2352392"/>
            <a:ext cx="519939" cy="500544"/>
          </a:xfrm>
          <a:prstGeom prst="line">
            <a:avLst/>
          </a:prstGeom>
        </p:spPr>
        <p:style>
          <a:lnRef idx="1">
            <a:schemeClr val="accent6"/>
          </a:lnRef>
          <a:fillRef idx="0">
            <a:schemeClr val="accent6"/>
          </a:fillRef>
          <a:effectRef idx="0">
            <a:schemeClr val="accent6"/>
          </a:effectRef>
          <a:fontRef idx="minor">
            <a:schemeClr val="tx1"/>
          </a:fontRef>
        </p:style>
      </p:cxnSp>
      <p:sp>
        <p:nvSpPr>
          <p:cNvPr id="37" name="Başlık 1"/>
          <p:cNvSpPr>
            <a:spLocks noGrp="1"/>
          </p:cNvSpPr>
          <p:nvPr>
            <p:ph type="title"/>
          </p:nvPr>
        </p:nvSpPr>
        <p:spPr>
          <a:xfrm>
            <a:off x="642938" y="188913"/>
            <a:ext cx="8229600" cy="1143000"/>
          </a:xfrm>
        </p:spPr>
        <p:txBody>
          <a:bodyPr/>
          <a:lstStyle/>
          <a:p>
            <a:r>
              <a:rPr lang="tr-TR" altLang="tr-TR" sz="3600" dirty="0"/>
              <a:t>DAİRE BAŞKANLIKLARI</a:t>
            </a:r>
          </a:p>
        </p:txBody>
      </p:sp>
    </p:spTree>
    <p:extLst>
      <p:ext uri="{BB962C8B-B14F-4D97-AF65-F5344CB8AC3E}">
        <p14:creationId xmlns:p14="http://schemas.microsoft.com/office/powerpoint/2010/main" val="19155495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50"/>
                                        <p:tgtEl>
                                          <p:spTgt spid="5"/>
                                        </p:tgtEl>
                                      </p:cBhvr>
                                    </p:animEffect>
                                  </p:childTnLst>
                                </p:cTn>
                              </p:par>
                            </p:childTnLst>
                          </p:cTn>
                        </p:par>
                        <p:par>
                          <p:cTn id="8" fill="hold">
                            <p:stCondLst>
                              <p:cond delay="25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50"/>
                                        <p:tgtEl>
                                          <p:spTgt spid="6"/>
                                        </p:tgtEl>
                                      </p:cBhvr>
                                    </p:animEffect>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250"/>
                                        <p:tgtEl>
                                          <p:spTgt spid="7"/>
                                        </p:tgtEl>
                                      </p:cBhvr>
                                    </p:animEffect>
                                  </p:childTnLst>
                                </p:cTn>
                              </p:par>
                            </p:childTnLst>
                          </p:cTn>
                        </p:par>
                        <p:par>
                          <p:cTn id="16" fill="hold">
                            <p:stCondLst>
                              <p:cond delay="750"/>
                            </p:stCondLst>
                            <p:childTnLst>
                              <p:par>
                                <p:cTn id="17" presetID="10" presetClass="entr" presetSubtype="0"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250"/>
                                        <p:tgtEl>
                                          <p:spTgt spid="16"/>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250"/>
                                        <p:tgtEl>
                                          <p:spTgt spid="11"/>
                                        </p:tgtEl>
                                      </p:cBhvr>
                                    </p:animEffect>
                                  </p:childTnLst>
                                </p:cTn>
                              </p:par>
                            </p:childTnLst>
                          </p:cTn>
                        </p:par>
                        <p:par>
                          <p:cTn id="24" fill="hold">
                            <p:stCondLst>
                              <p:cond delay="1250"/>
                            </p:stCondLst>
                            <p:childTnLst>
                              <p:par>
                                <p:cTn id="25" presetID="10"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250"/>
                                        <p:tgtEl>
                                          <p:spTgt spid="12"/>
                                        </p:tgtEl>
                                      </p:cBhvr>
                                    </p:animEffect>
                                  </p:childTnLst>
                                </p:cTn>
                              </p:par>
                            </p:childTnLst>
                          </p:cTn>
                        </p:par>
                        <p:par>
                          <p:cTn id="28" fill="hold">
                            <p:stCondLst>
                              <p:cond delay="1500"/>
                            </p:stCondLst>
                            <p:childTnLst>
                              <p:par>
                                <p:cTn id="29" presetID="10" presetClass="entr" presetSubtype="0"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250"/>
                                        <p:tgtEl>
                                          <p:spTgt spid="13"/>
                                        </p:tgtEl>
                                      </p:cBhvr>
                                    </p:animEffect>
                                  </p:childTnLst>
                                </p:cTn>
                              </p:par>
                            </p:childTnLst>
                          </p:cTn>
                        </p:par>
                        <p:par>
                          <p:cTn id="32" fill="hold">
                            <p:stCondLst>
                              <p:cond delay="1750"/>
                            </p:stCondLst>
                            <p:childTnLst>
                              <p:par>
                                <p:cTn id="33" presetID="10"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250"/>
                                        <p:tgtEl>
                                          <p:spTgt spid="14"/>
                                        </p:tgtEl>
                                      </p:cBhvr>
                                    </p:animEffect>
                                  </p:childTnLst>
                                </p:cTn>
                              </p:par>
                            </p:childTnLst>
                          </p:cTn>
                        </p:par>
                        <p:par>
                          <p:cTn id="36" fill="hold">
                            <p:stCondLst>
                              <p:cond delay="2000"/>
                            </p:stCondLst>
                            <p:childTnLst>
                              <p:par>
                                <p:cTn id="37" presetID="10" presetClass="entr" presetSubtype="0"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2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1" grpId="0" animBg="1"/>
      <p:bldP spid="12" grpId="0" animBg="1"/>
      <p:bldP spid="13" grpId="0" animBg="1"/>
      <p:bldP spid="14" grpId="0" animBg="1"/>
      <p:bldP spid="15" grpId="0" animBg="1"/>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Başlık 1"/>
          <p:cNvSpPr txBox="1">
            <a:spLocks/>
          </p:cNvSpPr>
          <p:nvPr/>
        </p:nvSpPr>
        <p:spPr bwMode="auto">
          <a:xfrm>
            <a:off x="374848" y="2564904"/>
            <a:ext cx="8229600"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tr-TR" altLang="tr-TR" sz="3600" b="1" dirty="0">
                <a:solidFill>
                  <a:srgbClr val="D50E16"/>
                </a:solidFill>
                <a:latin typeface="+mj-lt"/>
                <a:ea typeface="+mj-ea"/>
                <a:cs typeface="+mj-cs"/>
              </a:rPr>
              <a:t>ENGELLİ İSTATİSTİKLERİ</a:t>
            </a:r>
          </a:p>
        </p:txBody>
      </p:sp>
    </p:spTree>
    <p:extLst>
      <p:ext uri="{BB962C8B-B14F-4D97-AF65-F5344CB8AC3E}">
        <p14:creationId xmlns:p14="http://schemas.microsoft.com/office/powerpoint/2010/main" val="67356356"/>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Engelli istatistikleri</a:t>
            </a:r>
            <a:endParaRPr lang="tr-TR" dirty="0"/>
          </a:p>
        </p:txBody>
      </p:sp>
      <p:graphicFrame>
        <p:nvGraphicFramePr>
          <p:cNvPr id="5" name="Grafik 4"/>
          <p:cNvGraphicFramePr/>
          <p:nvPr>
            <p:extLst>
              <p:ext uri="{D42A27DB-BD31-4B8C-83A1-F6EECF244321}">
                <p14:modId xmlns:p14="http://schemas.microsoft.com/office/powerpoint/2010/main" val="1562329924"/>
              </p:ext>
            </p:extLst>
          </p:nvPr>
        </p:nvGraphicFramePr>
        <p:xfrm>
          <a:off x="539552" y="1196752"/>
          <a:ext cx="8136904" cy="468052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45800308"/>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4294967295"/>
          </p:nvPr>
        </p:nvSpPr>
        <p:spPr>
          <a:xfrm>
            <a:off x="539552" y="1556792"/>
            <a:ext cx="8229600" cy="4525963"/>
          </a:xfrm>
        </p:spPr>
        <p:txBody>
          <a:bodyPr>
            <a:normAutofit/>
          </a:bodyPr>
          <a:lstStyle/>
          <a:p>
            <a:pPr marL="0" indent="0" algn="ctr">
              <a:buNone/>
            </a:pPr>
            <a:r>
              <a:rPr lang="tr-TR" altLang="tr-TR" sz="5400" dirty="0">
                <a:solidFill>
                  <a:srgbClr val="D50E16"/>
                </a:solidFill>
              </a:rPr>
              <a:t>ARGE VE PROJE ÇALIŞMALARI</a:t>
            </a:r>
            <a:endParaRPr lang="tr-TR" sz="5400" dirty="0"/>
          </a:p>
        </p:txBody>
      </p:sp>
    </p:spTree>
    <p:extLst>
      <p:ext uri="{BB962C8B-B14F-4D97-AF65-F5344CB8AC3E}">
        <p14:creationId xmlns:p14="http://schemas.microsoft.com/office/powerpoint/2010/main" val="3934689540"/>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Diyagram 12"/>
          <p:cNvGraphicFramePr/>
          <p:nvPr>
            <p:extLst>
              <p:ext uri="{D42A27DB-BD31-4B8C-83A1-F6EECF244321}">
                <p14:modId xmlns:p14="http://schemas.microsoft.com/office/powerpoint/2010/main" val="3736168126"/>
              </p:ext>
            </p:extLst>
          </p:nvPr>
        </p:nvGraphicFramePr>
        <p:xfrm>
          <a:off x="-972616" y="2132856"/>
          <a:ext cx="9289032" cy="37444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Dikdörtgen 13"/>
          <p:cNvSpPr/>
          <p:nvPr/>
        </p:nvSpPr>
        <p:spPr>
          <a:xfrm>
            <a:off x="1403648" y="922872"/>
            <a:ext cx="7571184" cy="461665"/>
          </a:xfrm>
          <a:prstGeom prst="rect">
            <a:avLst/>
          </a:prstGeom>
        </p:spPr>
        <p:txBody>
          <a:bodyPr wrap="square">
            <a:spAutoFit/>
          </a:bodyPr>
          <a:lstStyle/>
          <a:p>
            <a:pPr>
              <a:defRPr/>
            </a:pPr>
            <a:r>
              <a:rPr lang="tr-TR" altLang="tr-TR" sz="2400" b="1" dirty="0" smtClean="0">
                <a:latin typeface="+mn-lt"/>
                <a:cs typeface="Times New Roman" pitchFamily="18" charset="0"/>
              </a:rPr>
              <a:t>BM ENGELLİ HAKLARI SÖZLEŞMESİ ÇALIŞMALARI</a:t>
            </a:r>
            <a:endParaRPr lang="tr-TR" altLang="tr-TR" sz="2400" b="1" dirty="0">
              <a:latin typeface="+mn-lt"/>
              <a:cs typeface="Times New Roman" pitchFamily="18" charset="0"/>
            </a:endParaRPr>
          </a:p>
        </p:txBody>
      </p:sp>
    </p:spTree>
    <p:extLst>
      <p:ext uri="{BB962C8B-B14F-4D97-AF65-F5344CB8AC3E}">
        <p14:creationId xmlns:p14="http://schemas.microsoft.com/office/powerpoint/2010/main" val="2383952689"/>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Başlık 1"/>
          <p:cNvSpPr txBox="1">
            <a:spLocks/>
          </p:cNvSpPr>
          <p:nvPr/>
        </p:nvSpPr>
        <p:spPr bwMode="auto">
          <a:xfrm>
            <a:off x="804021" y="188640"/>
            <a:ext cx="8229600"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tr-TR" altLang="tr-TR" sz="3600" b="1" dirty="0">
                <a:solidFill>
                  <a:srgbClr val="D50E16"/>
                </a:solidFill>
                <a:latin typeface="+mj-lt"/>
                <a:ea typeface="+mj-ea"/>
                <a:cs typeface="+mj-cs"/>
              </a:rPr>
              <a:t>ARGE VE PROJE ÇALIŞMALARI</a:t>
            </a:r>
          </a:p>
        </p:txBody>
      </p:sp>
      <p:sp>
        <p:nvSpPr>
          <p:cNvPr id="22531" name="İçerik Yer Tutucusu 2"/>
          <p:cNvSpPr>
            <a:spLocks noGrp="1"/>
          </p:cNvSpPr>
          <p:nvPr>
            <p:ph idx="1"/>
          </p:nvPr>
        </p:nvSpPr>
        <p:spPr>
          <a:xfrm>
            <a:off x="179512" y="2312876"/>
            <a:ext cx="8280920" cy="2520280"/>
          </a:xfrm>
        </p:spPr>
        <p:txBody>
          <a:bodyPr>
            <a:normAutofit/>
          </a:bodyPr>
          <a:lstStyle/>
          <a:p>
            <a:pPr algn="just" eaLnBrk="1" hangingPunct="1">
              <a:spcBef>
                <a:spcPct val="0"/>
              </a:spcBef>
              <a:defRPr/>
            </a:pPr>
            <a:r>
              <a:rPr lang="tr-TR" altLang="tr-TR" b="1" dirty="0" smtClean="0">
                <a:cs typeface="Times New Roman" pitchFamily="18" charset="0"/>
              </a:rPr>
              <a:t>İstatistik </a:t>
            </a:r>
            <a:r>
              <a:rPr lang="tr-TR" altLang="tr-TR" b="1" dirty="0">
                <a:cs typeface="Times New Roman" pitchFamily="18" charset="0"/>
              </a:rPr>
              <a:t>ve Veri Çalışmaları</a:t>
            </a:r>
          </a:p>
          <a:p>
            <a:pPr algn="just" eaLnBrk="1" hangingPunct="1">
              <a:spcBef>
                <a:spcPct val="0"/>
              </a:spcBef>
              <a:defRPr/>
            </a:pPr>
            <a:r>
              <a:rPr lang="tr-TR" altLang="tr-TR" b="1" dirty="0" smtClean="0">
                <a:cs typeface="Times New Roman" pitchFamily="18" charset="0"/>
              </a:rPr>
              <a:t>Engelli </a:t>
            </a:r>
            <a:r>
              <a:rPr lang="tr-TR" altLang="tr-TR" b="1" dirty="0">
                <a:cs typeface="Times New Roman" pitchFamily="18" charset="0"/>
              </a:rPr>
              <a:t>Kimlik </a:t>
            </a:r>
            <a:r>
              <a:rPr lang="tr-TR" altLang="tr-TR" b="1" dirty="0" smtClean="0">
                <a:cs typeface="Times New Roman" pitchFamily="18" charset="0"/>
              </a:rPr>
              <a:t>Kartı</a:t>
            </a:r>
            <a:endParaRPr lang="tr-TR" altLang="tr-TR" b="1" dirty="0">
              <a:cs typeface="Times New Roman" pitchFamily="18" charset="0"/>
            </a:endParaRPr>
          </a:p>
        </p:txBody>
      </p:sp>
    </p:spTree>
    <p:extLst>
      <p:ext uri="{BB962C8B-B14F-4D97-AF65-F5344CB8AC3E}">
        <p14:creationId xmlns:p14="http://schemas.microsoft.com/office/powerpoint/2010/main" val="3895606491"/>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AÇSHB - EYHGM SUNUM TEMASI">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Belge" ma:contentTypeID="0x01010087074A6F4F905C43B1930F27AACA37A7" ma:contentTypeVersion="2" ma:contentTypeDescription="Yeni belge oluşturun." ma:contentTypeScope="" ma:versionID="18090df987336cb93a76ebb395a1d7b9">
  <xsd:schema xmlns:xsd="http://www.w3.org/2001/XMLSchema" xmlns:xs="http://www.w3.org/2001/XMLSchema" xmlns:p="http://schemas.microsoft.com/office/2006/metadata/properties" xmlns:ns1="http://schemas.microsoft.com/sharepoint/v3" xmlns:ns2="2c6c339a-2d5e-47fc-b832-3cadf2d345be" targetNamespace="http://schemas.microsoft.com/office/2006/metadata/properties" ma:root="true" ma:fieldsID="a271d0c95e77cb690d9623d76cfff86f" ns1:_="" ns2:_="">
    <xsd:import namespace="http://schemas.microsoft.com/sharepoint/v3"/>
    <xsd:import namespace="2c6c339a-2d5e-47fc-b832-3cadf2d345be"/>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Zamanlama Başlangıç Tarihi" ma:description="Zamanlama Başlangıç Tarihi, Yayımlama özelliği tarafından oluşturulan bir site sütunudur. Bu sütun, bu sayfanın site ziyaretçilerine ilk kez görüntüleneceği tarih ve zamanı belirtmek için kullanılır." ma:hidden="true" ma:internalName="PublishingStartDate">
      <xsd:simpleType>
        <xsd:restriction base="dms:Unknown"/>
      </xsd:simpleType>
    </xsd:element>
    <xsd:element name="PublishingExpirationDate" ma:index="9" nillable="true" ma:displayName="Zamanlama Bitiş Tarihi" ma:description="Zamanlama Bitiş Tarihi, Yayımlama özelliği tarafından oluşturulan bir site sütunudur. Bu sütun, bu sayfanın site ziyaretçilerine artık görüntülenmeyeceği tarih ve zamanı belirtmek için kullanılır."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c6c339a-2d5e-47fc-b832-3cadf2d345be" elementFormDefault="qualified">
    <xsd:import namespace="http://schemas.microsoft.com/office/2006/documentManagement/types"/>
    <xsd:import namespace="http://schemas.microsoft.com/office/infopath/2007/PartnerControls"/>
    <xsd:element name="SharedWithUsers" ma:index="10" nillable="true" ma:displayName="Paylaşılanlar"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çerik Türü"/>
        <xsd:element ref="dc:title" minOccurs="0" maxOccurs="1" ma:index="4" ma:displayName="Başlı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B2055C01-7FA0-4293-B317-1B6FEAF4D9A0}"/>
</file>

<file path=customXml/itemProps2.xml><?xml version="1.0" encoding="utf-8"?>
<ds:datastoreItem xmlns:ds="http://schemas.openxmlformats.org/officeDocument/2006/customXml" ds:itemID="{1AC2DA9E-EACB-4641-B2E6-3818334CBA20}"/>
</file>

<file path=customXml/itemProps3.xml><?xml version="1.0" encoding="utf-8"?>
<ds:datastoreItem xmlns:ds="http://schemas.openxmlformats.org/officeDocument/2006/customXml" ds:itemID="{0E02BAEC-C78E-43C2-9C8B-06EE0F86A996}"/>
</file>

<file path=docProps/app.xml><?xml version="1.0" encoding="utf-8"?>
<Properties xmlns="http://schemas.openxmlformats.org/officeDocument/2006/extended-properties" xmlns:vt="http://schemas.openxmlformats.org/officeDocument/2006/docPropsVTypes">
  <Template/>
  <TotalTime>16078</TotalTime>
  <Words>1256</Words>
  <Application>Microsoft Office PowerPoint</Application>
  <PresentationFormat>Ekran Gösterisi (4:3)</PresentationFormat>
  <Paragraphs>178</Paragraphs>
  <Slides>34</Slides>
  <Notes>1</Notes>
  <HiddenSlides>0</HiddenSlides>
  <MMClips>0</MMClips>
  <ScaleCrop>false</ScaleCrop>
  <HeadingPairs>
    <vt:vector size="4" baseType="variant">
      <vt:variant>
        <vt:lpstr>Tema</vt:lpstr>
      </vt:variant>
      <vt:variant>
        <vt:i4>1</vt:i4>
      </vt:variant>
      <vt:variant>
        <vt:lpstr>Slayt Başlıkları</vt:lpstr>
      </vt:variant>
      <vt:variant>
        <vt:i4>34</vt:i4>
      </vt:variant>
    </vt:vector>
  </HeadingPairs>
  <TitlesOfParts>
    <vt:vector size="35" baseType="lpstr">
      <vt:lpstr>AÇSHB - EYHGM SUNUM TEMASI</vt:lpstr>
      <vt:lpstr>PowerPoint Sunusu</vt:lpstr>
      <vt:lpstr>     </vt:lpstr>
      <vt:lpstr>PowerPoint Sunusu</vt:lpstr>
      <vt:lpstr>DAİRE BAŞKANLIKLARI</vt:lpstr>
      <vt:lpstr>PowerPoint Sunusu</vt:lpstr>
      <vt:lpstr>Engelli istatistikleri</vt:lpstr>
      <vt:lpstr>PowerPoint Sunusu</vt:lpstr>
      <vt:lpstr>PowerPoint Sunusu</vt:lpstr>
      <vt:lpstr>PowerPoint Sunusu</vt:lpstr>
      <vt:lpstr>PowerPoint Sunusu</vt:lpstr>
      <vt:lpstr>EĞİTİM, REHABİLİTASYON VE SOSYAL HAYATA KATILIM </vt:lpstr>
      <vt:lpstr>PowerPoint Sunusu</vt:lpstr>
      <vt:lpstr>PowerPoint Sunusu</vt:lpstr>
      <vt:lpstr>TÜRK İŞARET DİLİ ÇALIŞMALARI</vt:lpstr>
      <vt:lpstr>ENGELLİ SAĞLIK KURULU RAPORU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MEVZUAT ÇALIŞMALARI</vt:lpstr>
      <vt:lpstr>UYGULAMA</vt:lpstr>
      <vt:lpstr>BİLGİ VE BİLİNÇ DÜZEYİNİN ARTIRILMASI</vt:lpstr>
      <vt:lpstr>PowerPoint Sunusu</vt:lpstr>
      <vt:lpstr>PowerPoint Sunusu</vt:lpstr>
      <vt:lpstr>PowerPoint Sunusu</vt:lpstr>
      <vt:lpstr>PowerPoint Sunusu</vt:lpstr>
      <vt:lpstr>PowerPoint Sunusu</vt:lpstr>
      <vt:lpstr>PowerPoint Sunusu</vt:lpstr>
      <vt:lpstr>PowerPoint Sunusu</vt:lpstr>
    </vt:vector>
  </TitlesOfParts>
  <Company>Engelli ve Yaşlı Hizmetleri Genel Müdürlüğü</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EYHGM UZUN SUNUM</dc:title>
  <dc:creator>Muzaffer Göçen</dc:creator>
  <cp:lastModifiedBy>Deniz Gümüş</cp:lastModifiedBy>
  <cp:revision>1513</cp:revision>
  <cp:lastPrinted>2018-07-19T14:06:11Z</cp:lastPrinted>
  <dcterms:created xsi:type="dcterms:W3CDTF">2011-08-11T09:08:02Z</dcterms:created>
  <dcterms:modified xsi:type="dcterms:W3CDTF">2019-05-14T14:09:13Z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0x01010087074A6F4F905C43B1930F27AACA37A7</vt:lpwstr>
  </property>
</Properties>
</file>