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0" r:id="rId4"/>
    <p:sldId id="259" r:id="rId5"/>
    <p:sldId id="261" r:id="rId6"/>
    <p:sldId id="263" r:id="rId7"/>
    <p:sldId id="257" r:id="rId8"/>
    <p:sldId id="262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2F27B-BC0B-45D8-B715-96AFC4C9674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84BEFC-84C1-4CB9-A26A-A176005DBBA8}">
      <dgm:prSet phldrT="[Metin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/>
            <a:t>Ağır derecede etkilenmiş konuşma gelişmemiş okul yaşantısı/ eğitimi sınırlı</a:t>
          </a:r>
          <a:endParaRPr lang="tr-TR" dirty="0"/>
        </a:p>
      </dgm:t>
    </dgm:pt>
    <dgm:pt modelId="{1EE790B3-52F5-425D-BC4E-13D2582F1985}" type="parTrans" cxnId="{6E6DC309-9E69-4C2B-B4EA-BE7BEEE7928C}">
      <dgm:prSet/>
      <dgm:spPr/>
      <dgm:t>
        <a:bodyPr/>
        <a:lstStyle/>
        <a:p>
          <a:endParaRPr lang="tr-TR"/>
        </a:p>
      </dgm:t>
    </dgm:pt>
    <dgm:pt modelId="{33ECF328-8591-40E5-83AD-F4DBAF7E95B0}" type="sibTrans" cxnId="{6E6DC309-9E69-4C2B-B4EA-BE7BEEE7928C}">
      <dgm:prSet/>
      <dgm:spPr/>
      <dgm:t>
        <a:bodyPr/>
        <a:lstStyle/>
        <a:p>
          <a:endParaRPr lang="tr-TR"/>
        </a:p>
      </dgm:t>
    </dgm:pt>
    <dgm:pt modelId="{BCD97145-64E5-42EA-A2CD-242EB363C6E2}">
      <dgm:prSet phldrT="[Metin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/>
            <a:t>Genel durumu topluma uyumlu, okula gidebilmiş ancak sınavda başarılı olamayacak, yeteneği keşfedilmemiş, Konuşması tam gelişmemiş, </a:t>
          </a:r>
          <a:endParaRPr lang="tr-TR" dirty="0"/>
        </a:p>
      </dgm:t>
    </dgm:pt>
    <dgm:pt modelId="{162FB3FC-0B3B-41DD-A298-9E9DFE2F577B}" type="parTrans" cxnId="{E1AA41C1-F361-4126-8D78-C400055B3904}">
      <dgm:prSet/>
      <dgm:spPr/>
      <dgm:t>
        <a:bodyPr/>
        <a:lstStyle/>
        <a:p>
          <a:endParaRPr lang="tr-TR"/>
        </a:p>
      </dgm:t>
    </dgm:pt>
    <dgm:pt modelId="{0E1A7180-8CAB-4BBB-93CD-883B697BD285}" type="sibTrans" cxnId="{E1AA41C1-F361-4126-8D78-C400055B3904}">
      <dgm:prSet/>
      <dgm:spPr/>
      <dgm:t>
        <a:bodyPr/>
        <a:lstStyle/>
        <a:p>
          <a:endParaRPr lang="tr-TR"/>
        </a:p>
      </dgm:t>
    </dgm:pt>
    <dgm:pt modelId="{4F88D5E6-44B4-4E31-BEB3-405568B562E3}">
      <dgm:prSet phldrT="[Metin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/>
            <a:t>Konuşması gelişmiş, hafif etkilenmiş, yetenekli, sınava girebilecek işaretleme yapabilecek kadar iyi</a:t>
          </a:r>
          <a:endParaRPr lang="tr-TR" dirty="0"/>
        </a:p>
      </dgm:t>
    </dgm:pt>
    <dgm:pt modelId="{F8736E9C-3234-4176-97CC-FBA483A1C61D}" type="parTrans" cxnId="{70343452-8D98-464F-A9E9-277D79398660}">
      <dgm:prSet/>
      <dgm:spPr/>
      <dgm:t>
        <a:bodyPr/>
        <a:lstStyle/>
        <a:p>
          <a:endParaRPr lang="tr-TR"/>
        </a:p>
      </dgm:t>
    </dgm:pt>
    <dgm:pt modelId="{F026CBDD-A347-4561-BCEA-5B156F9B71B9}" type="sibTrans" cxnId="{70343452-8D98-464F-A9E9-277D79398660}">
      <dgm:prSet/>
      <dgm:spPr/>
      <dgm:t>
        <a:bodyPr/>
        <a:lstStyle/>
        <a:p>
          <a:endParaRPr lang="tr-TR"/>
        </a:p>
      </dgm:t>
    </dgm:pt>
    <dgm:pt modelId="{16433486-2F43-4AD3-A882-BE051DEC3209}" type="pres">
      <dgm:prSet presAssocID="{A942F27B-BC0B-45D8-B715-96AFC4C9674D}" presName="CompostProcess" presStyleCnt="0">
        <dgm:presLayoutVars>
          <dgm:dir/>
          <dgm:resizeHandles val="exact"/>
        </dgm:presLayoutVars>
      </dgm:prSet>
      <dgm:spPr/>
    </dgm:pt>
    <dgm:pt modelId="{54AECA8D-12DF-4F69-A10A-2F5B739C6E5C}" type="pres">
      <dgm:prSet presAssocID="{A942F27B-BC0B-45D8-B715-96AFC4C9674D}" presName="arrow" presStyleLbl="bgShp" presStyleIdx="0" presStyleCnt="1"/>
      <dgm:spPr/>
    </dgm:pt>
    <dgm:pt modelId="{54445098-A1A5-4F3C-B75D-99C13D185586}" type="pres">
      <dgm:prSet presAssocID="{A942F27B-BC0B-45D8-B715-96AFC4C9674D}" presName="linearProcess" presStyleCnt="0"/>
      <dgm:spPr/>
    </dgm:pt>
    <dgm:pt modelId="{2DAB5EA6-2FB1-4EE9-9EFE-D1501E629928}" type="pres">
      <dgm:prSet presAssocID="{5B84BEFC-84C1-4CB9-A26A-A176005DBBA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C52F97-4475-4AF8-89D0-E04CF36CAAD3}" type="pres">
      <dgm:prSet presAssocID="{33ECF328-8591-40E5-83AD-F4DBAF7E95B0}" presName="sibTrans" presStyleCnt="0"/>
      <dgm:spPr/>
    </dgm:pt>
    <dgm:pt modelId="{6D023AC1-37B6-4C04-9CF0-E503AB06B792}" type="pres">
      <dgm:prSet presAssocID="{BCD97145-64E5-42EA-A2CD-242EB363C6E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FA72FB-D27F-4DE1-88A3-D7101407FE91}" type="pres">
      <dgm:prSet presAssocID="{0E1A7180-8CAB-4BBB-93CD-883B697BD285}" presName="sibTrans" presStyleCnt="0"/>
      <dgm:spPr/>
    </dgm:pt>
    <dgm:pt modelId="{DE39115A-DD40-445E-B6E0-F779E375B187}" type="pres">
      <dgm:prSet presAssocID="{4F88D5E6-44B4-4E31-BEB3-405568B562E3}" presName="textNode" presStyleLbl="node1" presStyleIdx="2" presStyleCnt="3" custScaleY="1486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0343452-8D98-464F-A9E9-277D79398660}" srcId="{A942F27B-BC0B-45D8-B715-96AFC4C9674D}" destId="{4F88D5E6-44B4-4E31-BEB3-405568B562E3}" srcOrd="2" destOrd="0" parTransId="{F8736E9C-3234-4176-97CC-FBA483A1C61D}" sibTransId="{F026CBDD-A347-4561-BCEA-5B156F9B71B9}"/>
    <dgm:cxn modelId="{64CC4D78-2993-419A-8530-0A881FACB6E3}" type="presOf" srcId="{5B84BEFC-84C1-4CB9-A26A-A176005DBBA8}" destId="{2DAB5EA6-2FB1-4EE9-9EFE-D1501E629928}" srcOrd="0" destOrd="0" presId="urn:microsoft.com/office/officeart/2005/8/layout/hProcess9"/>
    <dgm:cxn modelId="{E1AA41C1-F361-4126-8D78-C400055B3904}" srcId="{A942F27B-BC0B-45D8-B715-96AFC4C9674D}" destId="{BCD97145-64E5-42EA-A2CD-242EB363C6E2}" srcOrd="1" destOrd="0" parTransId="{162FB3FC-0B3B-41DD-A298-9E9DFE2F577B}" sibTransId="{0E1A7180-8CAB-4BBB-93CD-883B697BD285}"/>
    <dgm:cxn modelId="{A947FCDB-E471-471D-B19B-57E0F29CEA33}" type="presOf" srcId="{4F88D5E6-44B4-4E31-BEB3-405568B562E3}" destId="{DE39115A-DD40-445E-B6E0-F779E375B187}" srcOrd="0" destOrd="0" presId="urn:microsoft.com/office/officeart/2005/8/layout/hProcess9"/>
    <dgm:cxn modelId="{6E6DC309-9E69-4C2B-B4EA-BE7BEEE7928C}" srcId="{A942F27B-BC0B-45D8-B715-96AFC4C9674D}" destId="{5B84BEFC-84C1-4CB9-A26A-A176005DBBA8}" srcOrd="0" destOrd="0" parTransId="{1EE790B3-52F5-425D-BC4E-13D2582F1985}" sibTransId="{33ECF328-8591-40E5-83AD-F4DBAF7E95B0}"/>
    <dgm:cxn modelId="{1DBBBA1D-8F53-48DB-88DA-095D1BB2AB7B}" type="presOf" srcId="{BCD97145-64E5-42EA-A2CD-242EB363C6E2}" destId="{6D023AC1-37B6-4C04-9CF0-E503AB06B792}" srcOrd="0" destOrd="0" presId="urn:microsoft.com/office/officeart/2005/8/layout/hProcess9"/>
    <dgm:cxn modelId="{FE77DDD6-0CE4-4F34-89DB-33EADE08556C}" type="presOf" srcId="{A942F27B-BC0B-45D8-B715-96AFC4C9674D}" destId="{16433486-2F43-4AD3-A882-BE051DEC3209}" srcOrd="0" destOrd="0" presId="urn:microsoft.com/office/officeart/2005/8/layout/hProcess9"/>
    <dgm:cxn modelId="{BEB692AE-000D-4F60-9EDC-2F5E01E7CD43}" type="presParOf" srcId="{16433486-2F43-4AD3-A882-BE051DEC3209}" destId="{54AECA8D-12DF-4F69-A10A-2F5B739C6E5C}" srcOrd="0" destOrd="0" presId="urn:microsoft.com/office/officeart/2005/8/layout/hProcess9"/>
    <dgm:cxn modelId="{45293B0A-303A-4ADA-9062-5E61F044048F}" type="presParOf" srcId="{16433486-2F43-4AD3-A882-BE051DEC3209}" destId="{54445098-A1A5-4F3C-B75D-99C13D185586}" srcOrd="1" destOrd="0" presId="urn:microsoft.com/office/officeart/2005/8/layout/hProcess9"/>
    <dgm:cxn modelId="{5FB48722-B661-4CC8-AFFD-E4AC3F97C466}" type="presParOf" srcId="{54445098-A1A5-4F3C-B75D-99C13D185586}" destId="{2DAB5EA6-2FB1-4EE9-9EFE-D1501E629928}" srcOrd="0" destOrd="0" presId="urn:microsoft.com/office/officeart/2005/8/layout/hProcess9"/>
    <dgm:cxn modelId="{223A50F7-5564-49EF-9A0B-DED4E90A5D09}" type="presParOf" srcId="{54445098-A1A5-4F3C-B75D-99C13D185586}" destId="{E8C52F97-4475-4AF8-89D0-E04CF36CAAD3}" srcOrd="1" destOrd="0" presId="urn:microsoft.com/office/officeart/2005/8/layout/hProcess9"/>
    <dgm:cxn modelId="{A2F5C887-3231-4F41-A6D2-9105735019F5}" type="presParOf" srcId="{54445098-A1A5-4F3C-B75D-99C13D185586}" destId="{6D023AC1-37B6-4C04-9CF0-E503AB06B792}" srcOrd="2" destOrd="0" presId="urn:microsoft.com/office/officeart/2005/8/layout/hProcess9"/>
    <dgm:cxn modelId="{1935FB1F-D83A-467B-8AB7-617DB0793DDC}" type="presParOf" srcId="{54445098-A1A5-4F3C-B75D-99C13D185586}" destId="{5FFA72FB-D27F-4DE1-88A3-D7101407FE91}" srcOrd="3" destOrd="0" presId="urn:microsoft.com/office/officeart/2005/8/layout/hProcess9"/>
    <dgm:cxn modelId="{0EBFF3AD-6845-410D-A1E1-458EDEA68112}" type="presParOf" srcId="{54445098-A1A5-4F3C-B75D-99C13D185586}" destId="{DE39115A-DD40-445E-B6E0-F779E375B18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ECA8D-12DF-4F69-A10A-2F5B739C6E5C}">
      <dsp:nvSpPr>
        <dsp:cNvPr id="0" name=""/>
        <dsp:cNvSpPr/>
      </dsp:nvSpPr>
      <dsp:spPr>
        <a:xfrm>
          <a:off x="588583" y="0"/>
          <a:ext cx="6670613" cy="49754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B5EA6-2FB1-4EE9-9EFE-D1501E629928}">
      <dsp:nvSpPr>
        <dsp:cNvPr id="0" name=""/>
        <dsp:cNvSpPr/>
      </dsp:nvSpPr>
      <dsp:spPr>
        <a:xfrm>
          <a:off x="265935" y="1492634"/>
          <a:ext cx="2354334" cy="1990179"/>
        </a:xfrm>
        <a:prstGeom prst="roundRect">
          <a:avLst/>
        </a:prstGeom>
        <a:gradFill rotWithShape="1">
          <a:gsLst>
            <a:gs pos="0">
              <a:schemeClr val="accent5">
                <a:tint val="58000"/>
                <a:satMod val="300000"/>
              </a:schemeClr>
            </a:gs>
            <a:gs pos="100000">
              <a:schemeClr val="accent5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Ağır derecede etkilenmiş konuşma gelişmemiş okul yaşantısı/ eğitimi sınırlı</a:t>
          </a:r>
          <a:endParaRPr lang="tr-TR" sz="1500" kern="1200" dirty="0"/>
        </a:p>
      </dsp:txBody>
      <dsp:txXfrm>
        <a:off x="265935" y="1492634"/>
        <a:ext cx="2354334" cy="1990179"/>
      </dsp:txXfrm>
    </dsp:sp>
    <dsp:sp modelId="{6D023AC1-37B6-4C04-9CF0-E503AB06B792}">
      <dsp:nvSpPr>
        <dsp:cNvPr id="0" name=""/>
        <dsp:cNvSpPr/>
      </dsp:nvSpPr>
      <dsp:spPr>
        <a:xfrm>
          <a:off x="2746723" y="1492634"/>
          <a:ext cx="2354334" cy="1990179"/>
        </a:xfrm>
        <a:prstGeom prst="roundRect">
          <a:avLst/>
        </a:prstGeom>
        <a:gradFill rotWithShape="1">
          <a:gsLst>
            <a:gs pos="0">
              <a:schemeClr val="accent6">
                <a:tint val="58000"/>
                <a:satMod val="300000"/>
              </a:schemeClr>
            </a:gs>
            <a:gs pos="100000">
              <a:schemeClr val="accent6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Genel durumu topluma uyumlu, okula gidebilmiş ancak sınavda başarılı olamayacak, yeteneği keşfedilmemiş, Konuşması tam gelişmemiş, </a:t>
          </a:r>
          <a:endParaRPr lang="tr-TR" sz="1500" kern="1200" dirty="0"/>
        </a:p>
      </dsp:txBody>
      <dsp:txXfrm>
        <a:off x="2746723" y="1492634"/>
        <a:ext cx="2354334" cy="1990179"/>
      </dsp:txXfrm>
    </dsp:sp>
    <dsp:sp modelId="{DE39115A-DD40-445E-B6E0-F779E375B187}">
      <dsp:nvSpPr>
        <dsp:cNvPr id="0" name=""/>
        <dsp:cNvSpPr/>
      </dsp:nvSpPr>
      <dsp:spPr>
        <a:xfrm>
          <a:off x="5227511" y="1008115"/>
          <a:ext cx="2354334" cy="2959217"/>
        </a:xfrm>
        <a:prstGeom prst="roundRect">
          <a:avLst/>
        </a:prstGeom>
        <a:gradFill rotWithShape="1">
          <a:gsLst>
            <a:gs pos="0">
              <a:schemeClr val="accent3">
                <a:tint val="58000"/>
                <a:satMod val="300000"/>
              </a:schemeClr>
            </a:gs>
            <a:gs pos="100000">
              <a:schemeClr val="accent3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Konuşması gelişmiş, hafif etkilenmiş, yetenekli, sınava girebilecek işaretleme yapabilecek kadar iyi</a:t>
          </a:r>
          <a:endParaRPr lang="tr-TR" sz="1500" kern="1200" dirty="0"/>
        </a:p>
      </dsp:txBody>
      <dsp:txXfrm>
        <a:off x="5227511" y="1008115"/>
        <a:ext cx="2354334" cy="2959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7E066-A738-4D2C-BF49-2AD71E5364C7}" type="datetimeFigureOut">
              <a:rPr lang="tr-TR" smtClean="0"/>
              <a:pPr/>
              <a:t>14.5.2019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3867-394B-4C08-9D18-A1CD369F00E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06C02B-B9AB-40FB-90B8-C897C2B68F60}" type="datetime1">
              <a:rPr lang="tr-TR" smtClean="0"/>
              <a:t>14.5.2019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A5C71D-D586-4D1E-8B98-B4206CD1A1BE}" type="datetime1">
              <a:rPr lang="tr-TR" smtClean="0"/>
              <a:t>14.5.2019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084816-E2D6-4DDB-A8BD-EC2A0F6A40AC}" type="datetime1">
              <a:rPr lang="tr-TR" smtClean="0"/>
              <a:t>14.5.2019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3E2BE5-F208-4D36-8BA7-169C10593E79}" type="datetime1">
              <a:rPr lang="tr-TR" smtClean="0"/>
              <a:t>14.5.2019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7" name="Gr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8EDE89-04B3-4935-ADED-D0E5D0A8CA8C}" type="datetime1">
              <a:rPr lang="tr-TR" smtClean="0"/>
              <a:t>14.5.2019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Düz Bağlayıcı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Düz Bağlayıcı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ikdörtgen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Resim Yer Tutucusu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19" name="Açıklayıcı Metin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tr-TR" sz="1200" b="1" i="1" noProof="0" dirty="0" smtClean="0">
                <a:latin typeface="Arial" pitchFamily="34" charset="0"/>
                <a:cs typeface="Arial" pitchFamily="34" charset="0"/>
              </a:rPr>
              <a:t>NOT:</a:t>
            </a:r>
          </a:p>
          <a:p>
            <a:pPr rtl="0"/>
            <a:r>
              <a:rPr lang="tr-TR" sz="1200" i="1" noProof="0" dirty="0" smtClean="0">
                <a:latin typeface="Arial" pitchFamily="34" charset="0"/>
                <a:cs typeface="Arial" pitchFamily="34" charset="0"/>
              </a:rPr>
              <a:t>Bu slayttaki resmi değiştirmek için resmi seçin ve silin. Sonra, yer tutucudaki Resimler simgesine tıklayarak kendi resminizi ekleyin.</a:t>
            </a:r>
            <a:endParaRPr lang="tr-TR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Düz Bağlayıcı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Düz Bağlayıcı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Dikdörtgen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grpSp>
          <p:nvGrpSpPr>
            <p:cNvPr id="11" name="Gr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Düz Bağlayıcı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55AA6-B57F-4CF6-8D8B-B720D6338AC5}" type="datetime1">
              <a:rPr lang="tr-TR" smtClean="0"/>
              <a:t>14.5.2019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6772CF-93AB-48FE-8A6F-9482C9554AAC}" type="datetime1">
              <a:rPr lang="tr-TR" smtClean="0"/>
              <a:t>14.5.2019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AC9E0C-6FED-4586-8BCC-524AA77175B7}" type="datetime1">
              <a:rPr lang="tr-TR" smtClean="0"/>
              <a:t>14.5.2019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1BC8DD-8A2D-4C02-8993-585576754F4B}" type="datetime1">
              <a:rPr lang="tr-TR" smtClean="0"/>
              <a:t>14.5.2019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2D481-6F93-4080-97C1-DEF9A0332FC5}" type="datetime1">
              <a:rPr lang="tr-TR" smtClean="0"/>
              <a:t>14.5.2019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9AFFE8-8E0F-400E-8EAB-CA220B86A072}" type="datetime1">
              <a:rPr lang="tr-TR" smtClean="0"/>
              <a:t>14.5.2019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</a:p>
          <a:p>
            <a:pPr lvl="5" rtl="0"/>
            <a:r>
              <a:rPr lang="tr-TR" noProof="0" dirty="0" smtClean="0"/>
              <a:t>Altıncı düzey</a:t>
            </a:r>
          </a:p>
          <a:p>
            <a:pPr lvl="6" rtl="0"/>
            <a:r>
              <a:rPr lang="tr-TR" noProof="0" dirty="0" smtClean="0"/>
              <a:t>Yedinci düzey</a:t>
            </a:r>
          </a:p>
          <a:p>
            <a:pPr lvl="7" rtl="0"/>
            <a:r>
              <a:rPr lang="tr-TR" noProof="0" dirty="0" smtClean="0"/>
              <a:t>Sekizinci düzey</a:t>
            </a:r>
          </a:p>
          <a:p>
            <a:pPr lvl="8" rtl="0"/>
            <a:r>
              <a:rPr lang="tr-TR" noProof="0" dirty="0" smtClean="0"/>
              <a:t>Dokuzuncu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6D615E3-AEC0-41AD-BE09-C10C6F7C37E8}" type="datetime1">
              <a:rPr lang="tr-TR" smtClean="0"/>
              <a:t>14.5.2019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7" name="Gr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Düz Bağlayıcı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2zLPnITzeC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OTİZMLİ GENÇLER İÇİN ÖNLİSANS PROGRAM ÖRNEK VE ÖNERİSİ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DR. ESRA MACAROĞLU AKGÜL</a:t>
            </a:r>
          </a:p>
          <a:p>
            <a:r>
              <a:rPr lang="tr-TR" dirty="0" smtClean="0"/>
              <a:t>İSTANBUL MEDİPOL ÜNİVERSİTESİ EĞİTİM FAKÜLTESİ </a:t>
            </a:r>
            <a:endParaRPr lang="tr-TR" dirty="0"/>
          </a:p>
        </p:txBody>
      </p:sp>
      <p:pic>
        <p:nvPicPr>
          <p:cNvPr id="1026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170" y="1556792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İOWA ÜNİVERSİTESİ REACH PROGRAMI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Programın vizyonu engelli bireyleri bağımsız, kendi kendine yeten bireyler haline getirmektir</a:t>
            </a:r>
          </a:p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pic>
        <p:nvPicPr>
          <p:cNvPr id="5" name="4 Resim" descr="sukups-2018-78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4104456" cy="4680520"/>
          </a:xfrm>
          <a:prstGeom prst="rect">
            <a:avLst/>
          </a:prstGeom>
        </p:spPr>
      </p:pic>
      <p:pic>
        <p:nvPicPr>
          <p:cNvPr id="7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160361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İOWA ÜNİVERSİTESİ REACH PROGRAMI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ana özelliği kapsayıcı eğitim sınıflarında gerçek yaşam uygulamalarına yer verilmesidir. </a:t>
            </a:r>
          </a:p>
          <a:p>
            <a:r>
              <a:rPr lang="tr-TR" dirty="0" smtClean="0"/>
              <a:t>yer alan tüm dersler, 21. Yüzyılın bağımsız yaşamı, öğrenci adanmışlığı ve akademik beceri gelişimi odaklıdır. 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Okuma, yazma, sağlık ve hijyen, teknoloji, finans gibi günlük yaşam için gerekli becerilerin öğretimine yönelik programda </a:t>
            </a:r>
            <a:r>
              <a:rPr lang="tr-TR" b="1" u="sng" dirty="0" smtClean="0"/>
              <a:t>REACH öğrencileri </a:t>
            </a:r>
            <a:r>
              <a:rPr lang="tr-TR" b="1" u="sng" dirty="0" err="1" smtClean="0"/>
              <a:t>kampüsteki</a:t>
            </a:r>
            <a:r>
              <a:rPr lang="tr-TR" b="1" u="sng" dirty="0" smtClean="0"/>
              <a:t> akranları ile ortak sınıflarda da bulunmaktadırlar</a:t>
            </a:r>
          </a:p>
          <a:p>
            <a:r>
              <a:rPr lang="tr-TR" dirty="0" smtClean="0"/>
              <a:t>Tüm öğrenciler hem bireysel danışmanlık almaktadırlar hem de küçük sınıflarda öğrenim görmektedirler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pic>
        <p:nvPicPr>
          <p:cNvPr id="6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160361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İOWA ÜNİVERSİTESİ REACH PROGRAMI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400" dirty="0" smtClean="0"/>
              <a:t>Programın ilk yılında meslek seçimi yapılıp </a:t>
            </a:r>
          </a:p>
          <a:p>
            <a:pPr lvl="1"/>
            <a:r>
              <a:rPr lang="tr-TR" sz="2400" dirty="0" smtClean="0"/>
              <a:t>seçilen meslekte kampus içi stajlar yapılmakta, </a:t>
            </a:r>
          </a:p>
          <a:p>
            <a:r>
              <a:rPr lang="tr-TR" sz="2400" dirty="0" smtClean="0"/>
              <a:t>ikinci yılında ise gönüllü veya ücretli olarak kampus içi veya toplum içinde gerçek iş deneyimleri yaşanmaktadır. </a:t>
            </a:r>
          </a:p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pic>
        <p:nvPicPr>
          <p:cNvPr id="5" name="4 Resim" descr="expres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3318123" cy="4489869"/>
          </a:xfrm>
          <a:prstGeom prst="rect">
            <a:avLst/>
          </a:prstGeom>
        </p:spPr>
      </p:pic>
      <p:pic>
        <p:nvPicPr>
          <p:cNvPr id="7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160361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İOWA ÜNİVERSİTESİ REACH PROGRAMI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4" y="1268760"/>
            <a:ext cx="7775773" cy="484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160361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Ülkemiz için bir öneri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MYO OTİZM ÖN LİSANS PROGRAMI</a:t>
            </a:r>
          </a:p>
          <a:p>
            <a:pPr lvl="0"/>
            <a:r>
              <a:rPr lang="tr-TR" dirty="0" smtClean="0"/>
              <a:t>lise diploması olan ve 18- 25 yaş aralığındaki otizmli bireylere yönelik, sosyal ve bağımsız yaşama geçiş ve mesleki beceri gelişimi amaçlı </a:t>
            </a:r>
          </a:p>
          <a:p>
            <a:pPr lvl="0"/>
            <a:r>
              <a:rPr lang="tr-TR" dirty="0" smtClean="0"/>
              <a:t>Disiplinler arası bir program olup, </a:t>
            </a:r>
          </a:p>
          <a:p>
            <a:pPr lvl="1"/>
            <a:r>
              <a:rPr lang="tr-TR" dirty="0" smtClean="0"/>
              <a:t>Özel Eğitim, Beden eğitimi ve Spor ile Çocuk Gelişimi başta olmak üzere, özel gereksinimlilerle ilgili </a:t>
            </a:r>
            <a:r>
              <a:rPr lang="tr-TR" dirty="0" err="1" smtClean="0"/>
              <a:t>Ergoterapi</a:t>
            </a:r>
            <a:r>
              <a:rPr lang="tr-TR" dirty="0" smtClean="0"/>
              <a:t>, fizyoterapi, dil konuşma bozuklukları, Rehberlik ve Psikolojik Danışmanlık, Sosyal </a:t>
            </a:r>
            <a:r>
              <a:rPr lang="tr-TR" dirty="0" smtClean="0"/>
              <a:t>Hizmetler, Eğitim Programları ve Öğretim </a:t>
            </a:r>
            <a:r>
              <a:rPr lang="tr-TR" dirty="0" smtClean="0"/>
              <a:t>gibi alan uzmanlarının ders vereceği ancak bu alanlarla da sınırlı kalmayacak bir program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pic>
        <p:nvPicPr>
          <p:cNvPr id="5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160361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Ülkemiz için bir öneri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Önerilen ön lisans programının</a:t>
            </a:r>
          </a:p>
          <a:p>
            <a:pPr lvl="1"/>
            <a:r>
              <a:rPr lang="tr-TR" sz="3200" dirty="0" smtClean="0"/>
              <a:t>temel özelliği uygulamaya ağırlık verilecek olması, </a:t>
            </a:r>
          </a:p>
          <a:p>
            <a:pPr lvl="1"/>
            <a:r>
              <a:rPr lang="tr-TR" sz="3200" dirty="0" smtClean="0"/>
              <a:t>MYO bünyesinde oluşturulacak küçük atölyelerle iş hayatına geçiş çalışmalarını kapsayacak olması</a:t>
            </a:r>
          </a:p>
          <a:p>
            <a:r>
              <a:rPr lang="tr-TR" sz="3200" dirty="0" smtClean="0"/>
              <a:t>İş koçluğu yoluyla işe yerleştirme programını kapsaması</a:t>
            </a:r>
          </a:p>
          <a:p>
            <a:pPr lvl="1">
              <a:buNone/>
            </a:pPr>
            <a:endParaRPr lang="tr-TR" sz="3200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pic>
        <p:nvPicPr>
          <p:cNvPr id="5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160361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Ülkemiz için bir öneri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sp>
        <p:nvSpPr>
          <p:cNvPr id="5" name="4 Sağ Ok"/>
          <p:cNvSpPr/>
          <p:nvPr/>
        </p:nvSpPr>
        <p:spPr>
          <a:xfrm rot="19240988">
            <a:off x="498511" y="2637866"/>
            <a:ext cx="6203469" cy="20865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Akranları ile aynı </a:t>
            </a:r>
            <a:r>
              <a:rPr lang="tr-TR" dirty="0" err="1" smtClean="0"/>
              <a:t>kampüs</a:t>
            </a:r>
            <a:r>
              <a:rPr lang="tr-TR" dirty="0" smtClean="0"/>
              <a:t>, </a:t>
            </a:r>
            <a:r>
              <a:rPr lang="tr-TR" dirty="0" err="1" smtClean="0"/>
              <a:t>kafe</a:t>
            </a:r>
            <a:r>
              <a:rPr lang="tr-TR" dirty="0" smtClean="0"/>
              <a:t>, yemekhane, sınıf, bahçe de bulunmaları</a:t>
            </a:r>
            <a:endParaRPr lang="tr-TR" dirty="0"/>
          </a:p>
        </p:txBody>
      </p:sp>
      <p:sp>
        <p:nvSpPr>
          <p:cNvPr id="6" name="5 Gülen Yüz"/>
          <p:cNvSpPr/>
          <p:nvPr/>
        </p:nvSpPr>
        <p:spPr>
          <a:xfrm>
            <a:off x="6228184" y="1052736"/>
            <a:ext cx="1944216" cy="2088232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160361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OTİZM ÖNLİSANS PROGRAM ÖNERİSİ- neyi değiştirecek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https://youtu.be/2zLPnITzeCc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pic>
        <p:nvPicPr>
          <p:cNvPr id="5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160361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OTİZM ÖNLİSANS PROGRAM ÖNERİSİ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8000" dirty="0" smtClean="0"/>
          </a:p>
          <a:p>
            <a:pPr>
              <a:buNone/>
            </a:pPr>
            <a:r>
              <a:rPr lang="tr-TR" sz="8000" dirty="0" smtClean="0"/>
              <a:t>Teşekkür ederim </a:t>
            </a:r>
            <a:endParaRPr lang="tr-TR" sz="8000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pic>
        <p:nvPicPr>
          <p:cNvPr id="5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160361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İÇERİK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Neden Otizmli gençler ?</a:t>
            </a:r>
          </a:p>
          <a:p>
            <a:r>
              <a:rPr lang="tr-TR" dirty="0" smtClean="0"/>
              <a:t>Ülkemizde genç ve otizmli olmak</a:t>
            </a:r>
          </a:p>
          <a:p>
            <a:r>
              <a:rPr lang="tr-TR" dirty="0" smtClean="0"/>
              <a:t>Yurt dışı ön lisans program örnekleri</a:t>
            </a:r>
          </a:p>
          <a:p>
            <a:r>
              <a:rPr lang="tr-TR" dirty="0" smtClean="0"/>
              <a:t>Ülkemiz için bir öneri</a:t>
            </a:r>
          </a:p>
          <a:p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611560" y="6093296"/>
            <a:ext cx="7992888" cy="628180"/>
          </a:xfrm>
        </p:spPr>
        <p:txBody>
          <a:bodyPr/>
          <a:lstStyle/>
          <a:p>
            <a:r>
              <a:rPr lang="tr-TR" dirty="0" smtClean="0"/>
              <a:t>ESRA MACAROĞLU AKGÜL- </a:t>
            </a:r>
            <a:r>
              <a:rPr lang="tr-TR" dirty="0" smtClean="0"/>
              <a:t>Yükseköğretimde Engelsiz Ufuklar </a:t>
            </a:r>
            <a:r>
              <a:rPr lang="tr-TR" dirty="0" err="1" smtClean="0"/>
              <a:t>Çalıştayı</a:t>
            </a:r>
            <a:endParaRPr lang="tr-TR" dirty="0" smtClean="0"/>
          </a:p>
          <a:p>
            <a:r>
              <a:rPr lang="tr-TR" dirty="0" smtClean="0"/>
              <a:t>OTİZM </a:t>
            </a:r>
            <a:r>
              <a:rPr lang="tr-TR" dirty="0" smtClean="0"/>
              <a:t>ÖNLİSANS PROGRAM ÖNERİSİ</a:t>
            </a:r>
            <a:endParaRPr lang="tr-TR" dirty="0"/>
          </a:p>
        </p:txBody>
      </p:sp>
      <p:pic>
        <p:nvPicPr>
          <p:cNvPr id="6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160361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 otizmli gençler?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Engelli / özel gereksinimli bireyler arasında ulaşılması en zor olan grup otizmli bireylerdir.  </a:t>
            </a:r>
          </a:p>
          <a:p>
            <a:r>
              <a:rPr lang="tr-TR" dirty="0" smtClean="0"/>
              <a:t>Eğitim alanında da kaynaştırma/ bütünleştirme çalışmalarına en az katılımı olan gruptur.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611560" y="5805264"/>
            <a:ext cx="7920880" cy="916212"/>
          </a:xfrm>
        </p:spPr>
        <p:txBody>
          <a:bodyPr/>
          <a:lstStyle/>
          <a:p>
            <a:r>
              <a:rPr lang="tr-TR" dirty="0" smtClean="0"/>
              <a:t>ESRA MACAROĞLU AKGÜL- Yükseköğretimde Engelsiz Ufuklar </a:t>
            </a:r>
            <a:r>
              <a:rPr lang="tr-TR" dirty="0" err="1" smtClean="0"/>
              <a:t>Çalıştayı</a:t>
            </a:r>
            <a:r>
              <a:rPr lang="tr-TR" dirty="0" smtClean="0"/>
              <a:t> OTİZM ÖNLİSANS PROGRAM ÖNERİSİ</a:t>
            </a:r>
            <a:endParaRPr lang="tr-TR" dirty="0"/>
          </a:p>
        </p:txBody>
      </p:sp>
      <p:pic>
        <p:nvPicPr>
          <p:cNvPr id="7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517232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 otizmli gençler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683568" y="1484785"/>
          <a:ext cx="7560840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916"/>
                <a:gridCol w="1844924"/>
              </a:tblGrid>
              <a:tr h="901524">
                <a:tc>
                  <a:txBody>
                    <a:bodyPr/>
                    <a:lstStyle/>
                    <a:p>
                      <a:r>
                        <a:rPr lang="tr-TR" dirty="0" smtClean="0"/>
                        <a:t>Mecburi eğitimin 12 yıl olması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tr-TR" b="1" dirty="0"/>
                    </a:p>
                  </a:txBody>
                  <a:tcPr/>
                </a:tc>
              </a:tr>
              <a:tr h="1556057">
                <a:tc>
                  <a:txBody>
                    <a:bodyPr/>
                    <a:lstStyle/>
                    <a:p>
                      <a:r>
                        <a:rPr lang="tr-TR" dirty="0" smtClean="0"/>
                        <a:t>Eğitim</a:t>
                      </a:r>
                      <a:r>
                        <a:rPr lang="tr-TR" baseline="0" dirty="0" smtClean="0"/>
                        <a:t> hakkının konuya özel kanun ve düzenlemelerle korumaya alınması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2222938">
                <a:tc>
                  <a:txBody>
                    <a:bodyPr/>
                    <a:lstStyle/>
                    <a:p>
                      <a:r>
                        <a:rPr lang="tr-TR" dirty="0" smtClean="0"/>
                        <a:t>Liseden sonra yaşam boyu ve toplum içinde sürmesi gereken eğitimin son bulması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Evde kapalı kalma, depresyon, davranış bozuklukları…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hasancelalakgl\AppData\Local\Microsoft\Windows\INetCache\IE\1DR73BN9\1024px-Dialog-apply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556792"/>
            <a:ext cx="1052736" cy="2204864"/>
          </a:xfrm>
          <a:prstGeom prst="rect">
            <a:avLst/>
          </a:prstGeom>
          <a:noFill/>
        </p:spPr>
      </p:pic>
      <p:pic>
        <p:nvPicPr>
          <p:cNvPr id="2051" name="Picture 3" descr="C:\Users\hasancelalakgl\AppData\Local\Microsoft\Windows\INetCache\IE\1DR73BN9\sad-219241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221088"/>
            <a:ext cx="1124744" cy="1124744"/>
          </a:xfrm>
          <a:prstGeom prst="rect">
            <a:avLst/>
          </a:prstGeom>
          <a:noFill/>
        </p:spPr>
      </p:pic>
      <p:pic>
        <p:nvPicPr>
          <p:cNvPr id="8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160361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Ülkemizde genç ve otizmli olmak</a:t>
            </a:r>
            <a:endParaRPr lang="tr-TR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828674" y="1196752"/>
          <a:ext cx="7847781" cy="497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sp>
        <p:nvSpPr>
          <p:cNvPr id="7" name="6 Oval"/>
          <p:cNvSpPr/>
          <p:nvPr/>
        </p:nvSpPr>
        <p:spPr>
          <a:xfrm rot="20239891">
            <a:off x="74658" y="1928676"/>
            <a:ext cx="2638981" cy="916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rehabilitasyon </a:t>
            </a:r>
            <a:r>
              <a:rPr lang="tr-TR" dirty="0" smtClean="0"/>
              <a:t>merkezlerinde, evde </a:t>
            </a:r>
            <a:endParaRPr lang="tr-TR" dirty="0"/>
          </a:p>
        </p:txBody>
      </p:sp>
      <p:sp>
        <p:nvSpPr>
          <p:cNvPr id="8" name="7 Oval"/>
          <p:cNvSpPr/>
          <p:nvPr/>
        </p:nvSpPr>
        <p:spPr>
          <a:xfrm rot="20389404">
            <a:off x="5966709" y="4729419"/>
            <a:ext cx="2638499" cy="14585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Önlisans</a:t>
            </a:r>
            <a:r>
              <a:rPr lang="tr-TR" dirty="0" smtClean="0"/>
              <a:t> veya ye</a:t>
            </a:r>
            <a:r>
              <a:rPr lang="tr-TR" b="1" dirty="0" smtClean="0"/>
              <a:t>t</a:t>
            </a:r>
            <a:r>
              <a:rPr lang="tr-TR" dirty="0" smtClean="0"/>
              <a:t>enek sınavıyla girilen lisans programlarında</a:t>
            </a:r>
            <a:endParaRPr lang="tr-TR" dirty="0"/>
          </a:p>
        </p:txBody>
      </p:sp>
      <p:sp>
        <p:nvSpPr>
          <p:cNvPr id="9" name="8 Dalga"/>
          <p:cNvSpPr/>
          <p:nvPr/>
        </p:nvSpPr>
        <p:spPr>
          <a:xfrm>
            <a:off x="3563888" y="1268760"/>
            <a:ext cx="1872208" cy="144016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Hedef kitle</a:t>
            </a:r>
            <a:endParaRPr lang="tr-TR" dirty="0"/>
          </a:p>
        </p:txBody>
      </p:sp>
      <p:pic>
        <p:nvPicPr>
          <p:cNvPr id="10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6160361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build="p" animBg="1"/>
      <p:bldP spid="8" grpId="0" build="p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Yurt dışı ön lisans program örnekleri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3200" dirty="0" smtClean="0"/>
              <a:t>Iowa Üniversitesi REACH Programı</a:t>
            </a:r>
          </a:p>
          <a:p>
            <a:pPr lvl="0"/>
            <a:r>
              <a:rPr lang="tr-TR" sz="3200" dirty="0" err="1" smtClean="0"/>
              <a:t>Cincinnati</a:t>
            </a:r>
            <a:r>
              <a:rPr lang="tr-TR" sz="3200" dirty="0" smtClean="0"/>
              <a:t> Üniversitesi IMPACT </a:t>
            </a:r>
            <a:r>
              <a:rPr lang="tr-TR" sz="3200" dirty="0" err="1" smtClean="0"/>
              <a:t>innovation</a:t>
            </a:r>
            <a:r>
              <a:rPr lang="tr-TR" sz="3200" dirty="0" smtClean="0"/>
              <a:t> Programı</a:t>
            </a:r>
          </a:p>
          <a:p>
            <a:pPr lvl="0"/>
            <a:r>
              <a:rPr lang="tr-TR" sz="3200" dirty="0" smtClean="0"/>
              <a:t>Dakota </a:t>
            </a:r>
            <a:r>
              <a:rPr lang="tr-TR" sz="3200" dirty="0" err="1" smtClean="0"/>
              <a:t>State</a:t>
            </a:r>
            <a:r>
              <a:rPr lang="tr-TR" sz="3200" dirty="0" smtClean="0"/>
              <a:t> Üniversitesi STRONG Programı</a:t>
            </a:r>
          </a:p>
          <a:p>
            <a:pPr lvl="0">
              <a:buNone/>
            </a:pPr>
            <a:endParaRPr lang="tr-TR" sz="3200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pic>
        <p:nvPicPr>
          <p:cNvPr id="5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165304"/>
            <a:ext cx="1067246" cy="6926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14595" cy="544488"/>
          </a:xfrm>
        </p:spPr>
        <p:txBody>
          <a:bodyPr/>
          <a:lstStyle/>
          <a:p>
            <a:r>
              <a:rPr lang="tr-TR" dirty="0" smtClean="0"/>
              <a:t>İOWA ÜNİVERSİTESİ REACH PROGRAMI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72" y="836712"/>
            <a:ext cx="830216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İOWA ÜNİVERSİTESİ REACH PROGRAMI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Reach</a:t>
            </a:r>
            <a:r>
              <a:rPr lang="tr-TR" sz="3200" dirty="0" smtClean="0"/>
              <a:t> programı Iowa Üniversitesi tarafından otizmli, zihinsel engelli ve öğrenme güçlüğü olan bireylerin yetişkinliğe geçiş programı olarak tasarlanmıştır. </a:t>
            </a:r>
            <a:endParaRPr lang="tr-TR" sz="3200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pic>
        <p:nvPicPr>
          <p:cNvPr id="5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160361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İOWA ÜNİVERSİTESİ REACH PROGRAMI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Program öğrencilerini akademik gelişim, kariyer gelişimi, yaşam becerileri ve iş ve toplumsal yaşama geçiş konularında destekleyecek alanlardan oluşturulmuştur</a:t>
            </a:r>
            <a:endParaRPr lang="tr-TR" sz="3200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ESRA MACAROĞLU AKGÜL- Yükseköğretimde Engelsiz Ufuklar Çalıştayı OTİZM ÖNLİSANS PROGRAM ÖNERİSİ</a:t>
            </a:r>
            <a:endParaRPr lang="tr-TR"/>
          </a:p>
        </p:txBody>
      </p:sp>
      <p:pic>
        <p:nvPicPr>
          <p:cNvPr id="5" name="Picture 2" descr="C:\Users\hasancelalakgl\AppData\Local\Microsoft\Windows\INetCache\IE\58RHN3QT\YÖK_log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160361"/>
            <a:ext cx="1067246" cy="69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ademi Yazını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8_TF03431380_TF03431380" id="{0CEF572D-6A4A-4B8A-AE1C-09155D79EDE0}" vid="{189BBCC8-8B1F-43D3-849D-74E8DD5C53A8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7074A6F4F905C43B1930F27AACA37A7" ma:contentTypeVersion="2" ma:contentTypeDescription="Yeni belge oluşturun." ma:contentTypeScope="" ma:versionID="18090df987336cb93a76ebb395a1d7b9">
  <xsd:schema xmlns:xsd="http://www.w3.org/2001/XMLSchema" xmlns:xs="http://www.w3.org/2001/XMLSchema" xmlns:p="http://schemas.microsoft.com/office/2006/metadata/properties" xmlns:ns1="http://schemas.microsoft.com/sharepoint/v3" xmlns:ns2="2c6c339a-2d5e-47fc-b832-3cadf2d345be" targetNamespace="http://schemas.microsoft.com/office/2006/metadata/properties" ma:root="true" ma:fieldsID="a271d0c95e77cb690d9623d76cfff86f" ns1:_="" ns2:_="">
    <xsd:import namespace="http://schemas.microsoft.com/sharepoint/v3"/>
    <xsd:import namespace="2c6c339a-2d5e-47fc-b832-3cadf2d345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hidden="true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c339a-2d5e-47fc-b832-3cadf2d34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ylaşılanl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6A09303-3388-4182-B597-B1CAA1C3CB05}"/>
</file>

<file path=customXml/itemProps2.xml><?xml version="1.0" encoding="utf-8"?>
<ds:datastoreItem xmlns:ds="http://schemas.openxmlformats.org/officeDocument/2006/customXml" ds:itemID="{9680B0A5-3E69-45A7-8227-45026FF77D7D}"/>
</file>

<file path=customXml/itemProps3.xml><?xml version="1.0" encoding="utf-8"?>
<ds:datastoreItem xmlns:ds="http://schemas.openxmlformats.org/officeDocument/2006/customXml" ds:itemID="{580D5F3D-4BDF-4AA9-AD36-0CF58C39D1A7}"/>
</file>

<file path=docProps/app.xml><?xml version="1.0" encoding="utf-8"?>
<Properties xmlns="http://schemas.openxmlformats.org/officeDocument/2006/extended-properties" xmlns:vt="http://schemas.openxmlformats.org/officeDocument/2006/docPropsVTypes">
  <Template>TF00001118</Template>
  <TotalTime>134</TotalTime>
  <Words>713</Words>
  <Application>Microsoft Office PowerPoint</Application>
  <PresentationFormat>Ekran Gösterisi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Akademi Yazını 16x9</vt:lpstr>
      <vt:lpstr>OTİZMLİ GENÇLER İÇİN ÖNLİSANS PROGRAM ÖRNEK VE ÖNERİSİ</vt:lpstr>
      <vt:lpstr>İÇERİK</vt:lpstr>
      <vt:lpstr>Neden otizmli gençler?</vt:lpstr>
      <vt:lpstr>Neden otizmli gençler</vt:lpstr>
      <vt:lpstr>Ülkemizde genç ve otizmli olmak</vt:lpstr>
      <vt:lpstr>Yurt dışı ön lisans program örnekleri</vt:lpstr>
      <vt:lpstr>İOWA ÜNİVERSİTESİ REACH PROGRAMI</vt:lpstr>
      <vt:lpstr>İOWA ÜNİVERSİTESİ REACH PROGRAMI</vt:lpstr>
      <vt:lpstr>İOWA ÜNİVERSİTESİ REACH PROGRAMI</vt:lpstr>
      <vt:lpstr>İOWA ÜNİVERSİTESİ REACH PROGRAMI</vt:lpstr>
      <vt:lpstr>İOWA ÜNİVERSİTESİ REACH PROGRAMI</vt:lpstr>
      <vt:lpstr>İOWA ÜNİVERSİTESİ REACH PROGRAMI</vt:lpstr>
      <vt:lpstr>İOWA ÜNİVERSİTESİ REACH PROGRAMI</vt:lpstr>
      <vt:lpstr>Ülkemiz için bir öneri </vt:lpstr>
      <vt:lpstr>Ülkemiz için bir öneri </vt:lpstr>
      <vt:lpstr>Ülkemiz için bir öneri</vt:lpstr>
      <vt:lpstr>OTİZM ÖNLİSANS PROGRAM ÖNERİSİ- neyi değiştirecek</vt:lpstr>
      <vt:lpstr>OTİZM ÖNLİSANS PROGRAM ÖNERİSİ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OTİZMLİ GENÇLER İÇİN ÖNLİSANS PROGRAM ÖRNEK VE ÖNERİSİ</dc:title>
  <dc:creator>Hasan Celal Akgül</dc:creator>
  <cp:lastModifiedBy>Windows User</cp:lastModifiedBy>
  <cp:revision>33</cp:revision>
  <dcterms:created xsi:type="dcterms:W3CDTF">2019-05-11T18:00:50Z</dcterms:created>
  <dcterms:modified xsi:type="dcterms:W3CDTF">2019-05-14T12:17:37Z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0x01010087074A6F4F905C43B1930F27AACA37A7</vt:lpwstr>
  </property>
</Properties>
</file>