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4.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5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6"/>
  </p:notesMasterIdLst>
  <p:sldIdLst>
    <p:sldId id="411" r:id="rId3"/>
    <p:sldId id="419" r:id="rId4"/>
    <p:sldId id="412" r:id="rId5"/>
    <p:sldId id="420" r:id="rId6"/>
    <p:sldId id="409" r:id="rId7"/>
    <p:sldId id="256" r:id="rId8"/>
    <p:sldId id="421" r:id="rId9"/>
    <p:sldId id="422" r:id="rId10"/>
    <p:sldId id="269" r:id="rId11"/>
    <p:sldId id="266" r:id="rId12"/>
    <p:sldId id="277" r:id="rId13"/>
    <p:sldId id="275" r:id="rId14"/>
    <p:sldId id="274" r:id="rId15"/>
    <p:sldId id="273" r:id="rId16"/>
    <p:sldId id="272" r:id="rId17"/>
    <p:sldId id="271" r:id="rId18"/>
    <p:sldId id="281" r:id="rId19"/>
    <p:sldId id="280" r:id="rId20"/>
    <p:sldId id="284" r:id="rId21"/>
    <p:sldId id="290" r:id="rId22"/>
    <p:sldId id="291" r:id="rId23"/>
    <p:sldId id="292" r:id="rId24"/>
    <p:sldId id="296" r:id="rId25"/>
    <p:sldId id="302" r:id="rId26"/>
    <p:sldId id="303" r:id="rId27"/>
    <p:sldId id="306" r:id="rId28"/>
    <p:sldId id="310" r:id="rId29"/>
    <p:sldId id="311" r:id="rId30"/>
    <p:sldId id="312" r:id="rId31"/>
    <p:sldId id="317" r:id="rId32"/>
    <p:sldId id="318" r:id="rId33"/>
    <p:sldId id="319" r:id="rId34"/>
    <p:sldId id="321" r:id="rId35"/>
    <p:sldId id="322" r:id="rId36"/>
    <p:sldId id="324" r:id="rId37"/>
    <p:sldId id="325" r:id="rId38"/>
    <p:sldId id="396" r:id="rId39"/>
    <p:sldId id="397" r:id="rId40"/>
    <p:sldId id="405" r:id="rId41"/>
    <p:sldId id="326" r:id="rId42"/>
    <p:sldId id="327" r:id="rId43"/>
    <p:sldId id="328" r:id="rId44"/>
    <p:sldId id="329" r:id="rId45"/>
    <p:sldId id="330" r:id="rId46"/>
    <p:sldId id="331" r:id="rId47"/>
    <p:sldId id="336" r:id="rId48"/>
    <p:sldId id="340" r:id="rId49"/>
    <p:sldId id="345" r:id="rId50"/>
    <p:sldId id="349" r:id="rId51"/>
    <p:sldId id="350" r:id="rId52"/>
    <p:sldId id="351" r:id="rId53"/>
    <p:sldId id="352" r:id="rId54"/>
    <p:sldId id="353" r:id="rId55"/>
    <p:sldId id="354" r:id="rId56"/>
    <p:sldId id="356" r:id="rId57"/>
    <p:sldId id="358" r:id="rId58"/>
    <p:sldId id="359" r:id="rId59"/>
    <p:sldId id="360" r:id="rId60"/>
    <p:sldId id="361" r:id="rId61"/>
    <p:sldId id="362" r:id="rId62"/>
    <p:sldId id="363" r:id="rId63"/>
    <p:sldId id="364" r:id="rId64"/>
    <p:sldId id="417" r:id="rId6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2475" autoAdjust="0"/>
  </p:normalViewPr>
  <p:slideViewPr>
    <p:cSldViewPr>
      <p:cViewPr varScale="1">
        <p:scale>
          <a:sx n="85" d="100"/>
          <a:sy n="85" d="100"/>
        </p:scale>
        <p:origin x="177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customXml" Target="../customXml/item2.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0AB63A-3B94-4C35-9844-047508C31760}" type="datetimeFigureOut">
              <a:rPr lang="tr-TR"/>
              <a:pPr>
                <a:defRPr/>
              </a:pPr>
              <a:t>31.10.2017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586048-7499-411F-8FFD-A244034E7FBF}" type="slidenum">
              <a:rPr lang="tr-TR"/>
              <a:pPr>
                <a:defRPr/>
              </a:pPr>
              <a:t>‹#›</a:t>
            </a:fld>
            <a:endParaRPr lang="tr-TR"/>
          </a:p>
        </p:txBody>
      </p:sp>
    </p:spTree>
    <p:extLst>
      <p:ext uri="{BB962C8B-B14F-4D97-AF65-F5344CB8AC3E}">
        <p14:creationId xmlns:p14="http://schemas.microsoft.com/office/powerpoint/2010/main" val="33669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97283"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76804" name="Slayt Numarası Yer Tutucusu 3"/>
          <p:cNvSpPr>
            <a:spLocks noGrp="1"/>
          </p:cNvSpPr>
          <p:nvPr>
            <p:ph type="sldNum" sz="quarter" idx="5"/>
          </p:nvPr>
        </p:nvSpPr>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0296C18B-791E-4E05-B1FD-AACDCF891D8D}" type="slidenum">
              <a:rPr lang="tr-TR" altLang="tr-TR" smtClean="0"/>
              <a:pPr eaLnBrk="1" hangingPunct="1">
                <a:spcBef>
                  <a:spcPct val="0"/>
                </a:spcBef>
                <a:defRPr/>
              </a:pPr>
              <a:t>4</a:t>
            </a:fld>
            <a:endParaRPr lang="tr-TR" altLang="tr-TR" smtClean="0"/>
          </a:p>
        </p:txBody>
      </p:sp>
    </p:spTree>
    <p:extLst>
      <p:ext uri="{BB962C8B-B14F-4D97-AF65-F5344CB8AC3E}">
        <p14:creationId xmlns:p14="http://schemas.microsoft.com/office/powerpoint/2010/main" val="86206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9830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94212"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B56E1F-C42C-429B-A4A2-92466A99087F}" type="slidenum">
              <a:rPr lang="tr-TR" altLang="tr-TR" smtClean="0">
                <a:latin typeface="Arial" charset="0"/>
              </a:rPr>
              <a:pPr fontAlgn="base">
                <a:spcBef>
                  <a:spcPct val="0"/>
                </a:spcBef>
                <a:spcAft>
                  <a:spcPct val="0"/>
                </a:spcAft>
                <a:defRPr/>
              </a:pPr>
              <a:t>5</a:t>
            </a:fld>
            <a:endParaRPr lang="tr-TR" altLang="tr-TR" smtClean="0">
              <a:latin typeface="Arial" charset="0"/>
            </a:endParaRPr>
          </a:p>
        </p:txBody>
      </p:sp>
    </p:spTree>
    <p:extLst>
      <p:ext uri="{BB962C8B-B14F-4D97-AF65-F5344CB8AC3E}">
        <p14:creationId xmlns:p14="http://schemas.microsoft.com/office/powerpoint/2010/main" val="154446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10035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96260"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E6181B-82D3-476F-8957-BD63487EABBB}" type="slidenum">
              <a:rPr lang="tr-TR" smtClean="0"/>
              <a:pPr fontAlgn="base">
                <a:spcBef>
                  <a:spcPct val="0"/>
                </a:spcBef>
                <a:spcAft>
                  <a:spcPct val="0"/>
                </a:spcAft>
                <a:defRPr/>
              </a:pPr>
              <a:t>37</a:t>
            </a:fld>
            <a:endParaRPr lang="tr-TR" smtClean="0"/>
          </a:p>
        </p:txBody>
      </p:sp>
    </p:spTree>
    <p:extLst>
      <p:ext uri="{BB962C8B-B14F-4D97-AF65-F5344CB8AC3E}">
        <p14:creationId xmlns:p14="http://schemas.microsoft.com/office/powerpoint/2010/main" val="2462053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85D9444C-6642-4FC1-87AA-50D11F72C661}" type="datetimeFigureOut">
              <a:rPr lang="tr-TR"/>
              <a:pPr>
                <a:defRPr/>
              </a:pPr>
              <a:t>31.10.2017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92EA9DED-F481-4634-BF87-61716A000FD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568EB68A-4AC7-4DBF-A4AE-16FA799F87B3}" type="datetimeFigureOut">
              <a:rPr lang="tr-TR"/>
              <a:pPr>
                <a:defRPr/>
              </a:pPr>
              <a:t>31.10.2017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030A3A3-3AAB-4122-AAE2-FAE1CC30FD65}"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18A87069-EC3D-4455-BA71-4E9806318CA5}" type="datetimeFigureOut">
              <a:rPr lang="tr-TR"/>
              <a:pPr>
                <a:defRPr/>
              </a:pPr>
              <a:t>31.10.2017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08700488-0F88-4C8D-8EBF-B623F81E5ECB}"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a:prstGeom prst="rect">
            <a:avLst/>
          </a:prstGeo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idx="1"/>
          </p:nvPr>
        </p:nvSpPr>
        <p:spPr>
          <a:xfrm>
            <a:off x="457200" y="1600200"/>
            <a:ext cx="8229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9BF24259-7CBE-4836-83F0-8CFB9F795A92}" type="datetimeFigureOut">
              <a:rPr lang="tr-TR"/>
              <a:pPr>
                <a:defRPr/>
              </a:pPr>
              <a:t>31.10.2017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8351F8FB-12E6-4377-BC7F-597CF97E85F6}"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600200"/>
            <a:ext cx="8229600" cy="4525963"/>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a:prstGeom prst="rect">
            <a:avLst/>
          </a:prstGeo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C8D4F660-C384-4375-9F32-21FF66E384EA}" type="datetimeFigureOut">
              <a:rPr lang="tr-TR"/>
              <a:pPr>
                <a:defRPr/>
              </a:pPr>
              <a:t>31.10.2017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66871C8-0E7E-4F0B-ABA0-8982C5999124}"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38AB3CE5-367C-4919-A469-F1D911DD80FE}" type="datetimeFigureOut">
              <a:rPr lang="tr-TR"/>
              <a:pPr>
                <a:defRPr/>
              </a:pPr>
              <a:t>31.10.2017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AC34CD41-7C13-4C2A-B895-E738CFEFC179}"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4CEB4973-34C7-41AC-9126-64DE23FE047A}" type="datetimeFigureOut">
              <a:rPr lang="tr-TR"/>
              <a:pPr>
                <a:defRPr/>
              </a:pPr>
              <a:t>31.10.2017</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9E739764-D719-4541-A7DE-C911865EBCE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934DB1C7-6717-405F-8336-F85DD0B02BB5}" type="datetimeFigureOut">
              <a:rPr lang="tr-TR"/>
              <a:pPr>
                <a:defRPr/>
              </a:pPr>
              <a:t>31.10.2017</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40CE0539-E91B-47D5-8EEE-7171E1A3000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E0F0BCD6-7612-4AD4-BB85-B3F7C8CD3868}" type="datetimeFigureOut">
              <a:rPr lang="tr-TR"/>
              <a:pPr>
                <a:defRPr/>
              </a:pPr>
              <a:t>31.10.2017</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863BBE11-FBAF-4F45-9F7C-51004580EA8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B27DD3B-7DC5-4DA7-9159-940FCEE1039E}" type="datetimeFigureOut">
              <a:rPr lang="tr-TR"/>
              <a:pPr>
                <a:defRPr/>
              </a:pPr>
              <a:t>31.10.2017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C1FCC205-BC98-40F7-9ADC-AD9EA0ADF88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F7E0C5C-B5A7-4735-AED9-713C83E451B9}" type="datetimeFigureOut">
              <a:rPr lang="tr-TR"/>
              <a:pPr>
                <a:defRPr/>
              </a:pPr>
              <a:t>31.10.2017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F089D803-9765-42A6-B9BE-63519B41CC6A}"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hyperlink" Target="http://www.ozurluler.gov.tr/" TargetMode="External"/><Relationship Id="rId2" Type="http://schemas.openxmlformats.org/officeDocument/2006/relationships/slideLayout" Target="../slideLayouts/slideLayout13.xml"/><Relationship Id="rId16" Type="http://schemas.openxmlformats.org/officeDocument/2006/relationships/hyperlink" Target="http://www.ozida.gov.tr/"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mConfetti">
          <a:fgClr>
            <a:srgbClr val="E0E0E0"/>
          </a:fgClr>
          <a:bgClr>
            <a:schemeClr val="bg1"/>
          </a:bgClr>
        </a:patt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272C428-7ED3-4AFE-854A-76E36A9184D3}" type="datetimeFigureOut">
              <a:rPr lang="tr-TR"/>
              <a:pPr>
                <a:defRPr/>
              </a:pPr>
              <a:t>31.10.2017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96D786E-DC5E-46BF-B45D-CFB4E21B430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5" cstate="print"/>
          <a:srcRect/>
          <a:stretch>
            <a:fillRect/>
          </a:stretch>
        </p:blipFill>
        <p:spPr bwMode="auto">
          <a:xfrm>
            <a:off x="34925" y="44450"/>
            <a:ext cx="1085850" cy="1000125"/>
          </a:xfrm>
          <a:prstGeom prst="rect">
            <a:avLst/>
          </a:prstGeom>
          <a:noFill/>
          <a:ln w="9525">
            <a:noFill/>
            <a:miter lim="800000"/>
            <a:headEnd/>
            <a:tailEnd/>
          </a:ln>
        </p:spPr>
      </p:pic>
      <p:sp>
        <p:nvSpPr>
          <p:cNvPr id="1027" name="Text Box 10"/>
          <p:cNvSpPr txBox="1">
            <a:spLocks noChangeArrowheads="1"/>
          </p:cNvSpPr>
          <p:nvPr userDrawn="1"/>
        </p:nvSpPr>
        <p:spPr bwMode="auto">
          <a:xfrm>
            <a:off x="0" y="6524625"/>
            <a:ext cx="9144000" cy="24447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tr-TR" sz="1000" b="1" smtClean="0">
                <a:solidFill>
                  <a:srgbClr val="FF6600"/>
                </a:solidFill>
                <a:latin typeface="Verdana" pitchFamily="34" charset="0"/>
                <a:cs typeface="+mn-cs"/>
              </a:rPr>
              <a:t>                  Başbakanlık Özürlüler İdaresi Başkanlığı                                                     </a:t>
            </a:r>
            <a:r>
              <a:rPr lang="tr-TR" sz="1000" b="1" smtClean="0">
                <a:solidFill>
                  <a:srgbClr val="FF6600"/>
                </a:solidFill>
                <a:latin typeface="Verdana" pitchFamily="34" charset="0"/>
                <a:cs typeface="+mn-cs"/>
                <a:hlinkClick r:id="rId16"/>
              </a:rPr>
              <a:t>www.ozida.gov.tr</a:t>
            </a:r>
            <a:r>
              <a:rPr lang="tr-TR" sz="1000" b="1" smtClean="0">
                <a:solidFill>
                  <a:srgbClr val="FF6600"/>
                </a:solidFill>
                <a:latin typeface="Verdana" pitchFamily="34" charset="0"/>
                <a:cs typeface="+mn-cs"/>
              </a:rPr>
              <a:t> - </a:t>
            </a:r>
            <a:r>
              <a:rPr lang="tr-TR" sz="1000" b="1" smtClean="0">
                <a:solidFill>
                  <a:srgbClr val="FF6600"/>
                </a:solidFill>
                <a:latin typeface="Verdana" pitchFamily="34" charset="0"/>
                <a:cs typeface="+mn-cs"/>
                <a:hlinkClick r:id="rId17"/>
              </a:rPr>
              <a:t>www.ozurluler.gov.tr</a:t>
            </a:r>
            <a:r>
              <a:rPr lang="tr-TR" sz="1000" b="1" smtClean="0">
                <a:solidFill>
                  <a:srgbClr val="FF6600"/>
                </a:solidFill>
                <a:latin typeface="Verdana" pitchFamily="34" charset="0"/>
                <a:cs typeface="+mn-cs"/>
              </a:rPr>
              <a:t> </a:t>
            </a:r>
          </a:p>
        </p:txBody>
      </p:sp>
      <p:sp>
        <p:nvSpPr>
          <p:cNvPr id="2052" name="Line 19"/>
          <p:cNvSpPr>
            <a:spLocks noChangeShapeType="1"/>
          </p:cNvSpPr>
          <p:nvPr userDrawn="1"/>
        </p:nvSpPr>
        <p:spPr bwMode="auto">
          <a:xfrm>
            <a:off x="827088" y="6524625"/>
            <a:ext cx="8316912" cy="0"/>
          </a:xfrm>
          <a:prstGeom prst="line">
            <a:avLst/>
          </a:prstGeom>
          <a:noFill/>
          <a:ln w="9525">
            <a:solidFill>
              <a:srgbClr val="FF6600"/>
            </a:solidFill>
            <a:round/>
            <a:headEnd/>
            <a:tailEnd/>
          </a:ln>
        </p:spPr>
        <p:txBody>
          <a:bodyPr/>
          <a:lstStyle/>
          <a:p>
            <a:pPr>
              <a:defRPr/>
            </a:pPr>
            <a:endParaRPr lang="tr-TR"/>
          </a:p>
        </p:txBody>
      </p:sp>
      <p:sp>
        <p:nvSpPr>
          <p:cNvPr id="2053" name="Line 20"/>
          <p:cNvSpPr>
            <a:spLocks noChangeShapeType="1"/>
          </p:cNvSpPr>
          <p:nvPr userDrawn="1"/>
        </p:nvSpPr>
        <p:spPr bwMode="auto">
          <a:xfrm>
            <a:off x="1116013" y="1052513"/>
            <a:ext cx="7991475" cy="0"/>
          </a:xfrm>
          <a:prstGeom prst="line">
            <a:avLst/>
          </a:prstGeom>
          <a:noFill/>
          <a:ln w="28575">
            <a:solidFill>
              <a:srgbClr val="FF9900"/>
            </a:solidFill>
            <a:round/>
            <a:headEnd/>
            <a:tailEnd/>
          </a:ln>
        </p:spPr>
        <p:txBody>
          <a:bodyPr/>
          <a:lstStyle/>
          <a:p>
            <a:pPr>
              <a:defRPr/>
            </a:pPr>
            <a:endParaRPr lang="tr-TR"/>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Lst>
  <p:transition spd="slow"/>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e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60.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slideLayout" Target="../slideLayouts/slideLayout7.xml"/><Relationship Id="rId4" Type="http://schemas.openxmlformats.org/officeDocument/2006/relationships/image" Target="../media/image63.emf"/></Relationships>
</file>

<file path=ppt/slides/_rels/slide59.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emf"/><Relationship Id="rId1" Type="http://schemas.openxmlformats.org/officeDocument/2006/relationships/slideLayout" Target="../slideLayouts/slideLayout7.xml"/><Relationship Id="rId5" Type="http://schemas.openxmlformats.org/officeDocument/2006/relationships/image" Target="../media/image67.png"/><Relationship Id="rId4" Type="http://schemas.openxmlformats.org/officeDocument/2006/relationships/image" Target="../media/image6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69.e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71.emf"/><Relationship Id="rId2" Type="http://schemas.openxmlformats.org/officeDocument/2006/relationships/image" Target="../media/image70.emf"/><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ikdörtgen 1"/>
          <p:cNvSpPr>
            <a:spLocks noChangeArrowheads="1"/>
          </p:cNvSpPr>
          <p:nvPr/>
        </p:nvSpPr>
        <p:spPr bwMode="auto">
          <a:xfrm>
            <a:off x="539750" y="2333625"/>
            <a:ext cx="7920038" cy="2247900"/>
          </a:xfrm>
          <a:prstGeom prst="rect">
            <a:avLst/>
          </a:prstGeom>
          <a:noFill/>
          <a:ln w="9525">
            <a:noFill/>
            <a:miter lim="800000"/>
            <a:headEnd/>
            <a:tailEnd/>
          </a:ln>
        </p:spPr>
        <p:txBody>
          <a:bodyPr>
            <a:spAutoFit/>
          </a:bodyPr>
          <a:lstStyle/>
          <a:p>
            <a:r>
              <a:rPr lang="tr-TR" altLang="tr-TR" sz="2000" b="1">
                <a:solidFill>
                  <a:srgbClr val="000000"/>
                </a:solidFill>
              </a:rPr>
              <a:t>                        </a:t>
            </a:r>
          </a:p>
          <a:p>
            <a:pPr algn="ctr"/>
            <a:r>
              <a:rPr lang="tr-TR" altLang="tr-TR" sz="4000" b="1"/>
              <a:t>ERİŞİLEBİLİRLİK </a:t>
            </a:r>
          </a:p>
          <a:p>
            <a:pPr algn="ctr"/>
            <a:r>
              <a:rPr lang="tr-TR" altLang="tr-TR" sz="4000" b="1"/>
              <a:t>İZLEME VE DENETLEME </a:t>
            </a:r>
          </a:p>
          <a:p>
            <a:pPr algn="ctr"/>
            <a:r>
              <a:rPr lang="tr-TR" altLang="tr-TR" sz="4000" b="1"/>
              <a:t>FORMLARI</a:t>
            </a:r>
          </a:p>
        </p:txBody>
      </p:sp>
      <p:sp>
        <p:nvSpPr>
          <p:cNvPr id="5" name="Altbilgi Yer Tutucusu 1"/>
          <p:cNvSpPr txBox="1">
            <a:spLocks/>
          </p:cNvSpPr>
          <p:nvPr/>
        </p:nvSpPr>
        <p:spPr>
          <a:xfrm>
            <a:off x="1763713" y="6245225"/>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tr-TR" smtClean="0">
                <a:solidFill>
                  <a:prstClr val="black">
                    <a:tint val="75000"/>
                  </a:prstClr>
                </a:solidFill>
                <a:latin typeface="Calibri"/>
              </a:rPr>
              <a:t>Bu sunumda yer alan içerik kaynak gösterilmeden kullanılamaz</a:t>
            </a:r>
            <a:endParaRPr lang="tr-TR" dirty="0">
              <a:solidFill>
                <a:prstClr val="black">
                  <a:tint val="75000"/>
                </a:prstClr>
              </a:solidFill>
              <a:latin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2"/>
          <p:cNvPicPr>
            <a:picLocks noChangeAspect="1" noChangeArrowheads="1"/>
          </p:cNvPicPr>
          <p:nvPr/>
        </p:nvPicPr>
        <p:blipFill>
          <a:blip r:embed="rId2" cstate="print"/>
          <a:srcRect/>
          <a:stretch>
            <a:fillRect/>
          </a:stretch>
        </p:blipFill>
        <p:spPr bwMode="auto">
          <a:xfrm>
            <a:off x="171450" y="188913"/>
            <a:ext cx="8277225" cy="2886075"/>
          </a:xfrm>
          <a:prstGeom prst="rect">
            <a:avLst/>
          </a:prstGeom>
          <a:noFill/>
          <a:ln w="9525">
            <a:noFill/>
            <a:miter lim="800000"/>
            <a:headEnd/>
            <a:tailEnd/>
          </a:ln>
        </p:spPr>
      </p:pic>
      <p:sp>
        <p:nvSpPr>
          <p:cNvPr id="2" name="Oval 1"/>
          <p:cNvSpPr/>
          <p:nvPr/>
        </p:nvSpPr>
        <p:spPr>
          <a:xfrm>
            <a:off x="954088" y="2133600"/>
            <a:ext cx="612775" cy="5032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18438" name="Picture 3"/>
          <p:cNvPicPr>
            <a:picLocks noChangeAspect="1" noChangeArrowheads="1"/>
          </p:cNvPicPr>
          <p:nvPr/>
        </p:nvPicPr>
        <p:blipFill>
          <a:blip r:embed="rId3" cstate="print"/>
          <a:srcRect/>
          <a:stretch>
            <a:fillRect/>
          </a:stretch>
        </p:blipFill>
        <p:spPr bwMode="auto">
          <a:xfrm>
            <a:off x="171450" y="3040063"/>
            <a:ext cx="8277225" cy="828675"/>
          </a:xfrm>
          <a:prstGeom prst="rect">
            <a:avLst/>
          </a:prstGeom>
          <a:noFill/>
          <a:ln w="9525">
            <a:noFill/>
            <a:miter lim="800000"/>
            <a:headEnd/>
            <a:tailEnd/>
          </a:ln>
        </p:spPr>
      </p:pic>
      <p:pic>
        <p:nvPicPr>
          <p:cNvPr id="18439" name="Picture 4"/>
          <p:cNvPicPr>
            <a:picLocks noChangeAspect="1" noChangeArrowheads="1"/>
          </p:cNvPicPr>
          <p:nvPr/>
        </p:nvPicPr>
        <p:blipFill>
          <a:blip r:embed="rId4" cstate="print"/>
          <a:srcRect b="36926"/>
          <a:stretch>
            <a:fillRect/>
          </a:stretch>
        </p:blipFill>
        <p:spPr bwMode="auto">
          <a:xfrm>
            <a:off x="179512" y="3861048"/>
            <a:ext cx="8277225" cy="1688182"/>
          </a:xfrm>
          <a:prstGeom prst="rect">
            <a:avLst/>
          </a:prstGeom>
          <a:noFill/>
          <a:ln w="9525">
            <a:noFill/>
            <a:miter lim="800000"/>
            <a:headEnd/>
            <a:tailEnd/>
          </a:ln>
        </p:spPr>
      </p:pic>
      <p:sp>
        <p:nvSpPr>
          <p:cNvPr id="18440" name="Metin kutusu 2"/>
          <p:cNvSpPr txBox="1">
            <a:spLocks noChangeArrowheads="1"/>
          </p:cNvSpPr>
          <p:nvPr/>
        </p:nvSpPr>
        <p:spPr bwMode="auto">
          <a:xfrm>
            <a:off x="1042988" y="4581525"/>
            <a:ext cx="809625" cy="368300"/>
          </a:xfrm>
          <a:prstGeom prst="rect">
            <a:avLst/>
          </a:prstGeom>
          <a:noFill/>
          <a:ln w="9525">
            <a:noFill/>
            <a:miter lim="800000"/>
            <a:headEnd/>
            <a:tailEnd/>
          </a:ln>
        </p:spPr>
        <p:txBody>
          <a:bodyPr>
            <a:spAutoFit/>
          </a:bodyPr>
          <a:lstStyle/>
          <a:p>
            <a:r>
              <a:rPr lang="tr-TR" altLang="tr-TR">
                <a:latin typeface="Calibri" pitchFamily="34" charset="0"/>
              </a:rPr>
              <a:t>*</a:t>
            </a:r>
          </a:p>
        </p:txBody>
      </p:sp>
      <p:cxnSp>
        <p:nvCxnSpPr>
          <p:cNvPr id="7" name="Düz Bağlayıcı 6"/>
          <p:cNvCxnSpPr/>
          <p:nvPr/>
        </p:nvCxnSpPr>
        <p:spPr>
          <a:xfrm flipH="1">
            <a:off x="219075" y="3868738"/>
            <a:ext cx="2192338" cy="16478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H="1" flipV="1">
            <a:off x="219075" y="3868738"/>
            <a:ext cx="2192338" cy="157638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t="20659"/>
          <a:stretch>
            <a:fillRect/>
          </a:stretch>
        </p:blipFill>
        <p:spPr bwMode="auto">
          <a:xfrm>
            <a:off x="215900" y="980728"/>
            <a:ext cx="8928100" cy="5949280"/>
          </a:xfrm>
          <a:prstGeom prst="rect">
            <a:avLst/>
          </a:prstGeom>
          <a:noFill/>
          <a:ln w="9525">
            <a:noFill/>
            <a:miter lim="800000"/>
            <a:headEnd/>
            <a:tailEnd/>
          </a:ln>
        </p:spPr>
      </p:pic>
      <p:sp>
        <p:nvSpPr>
          <p:cNvPr id="12" name="Dikdörtgen 11"/>
          <p:cNvSpPr/>
          <p:nvPr/>
        </p:nvSpPr>
        <p:spPr>
          <a:xfrm>
            <a:off x="971600" y="1916832"/>
            <a:ext cx="6948487" cy="244792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dirty="0">
              <a:solidFill>
                <a:schemeClr val="tx1"/>
              </a:solidFill>
            </a:endParaRPr>
          </a:p>
          <a:p>
            <a:pPr algn="just" fontAlgn="auto">
              <a:spcBef>
                <a:spcPts val="0"/>
              </a:spcBef>
              <a:spcAft>
                <a:spcPts val="0"/>
              </a:spcAft>
              <a:defRPr/>
            </a:pPr>
            <a:endParaRPr lang="tr-TR" dirty="0">
              <a:solidFill>
                <a:schemeClr val="tx1"/>
              </a:solidFill>
            </a:endParaRPr>
          </a:p>
          <a:p>
            <a:pPr algn="just" fontAlgn="auto">
              <a:spcBef>
                <a:spcPts val="0"/>
              </a:spcBef>
              <a:spcAft>
                <a:spcPts val="0"/>
              </a:spcAft>
              <a:defRPr/>
            </a:pPr>
            <a:endParaRPr lang="tr-TR" dirty="0">
              <a:solidFill>
                <a:schemeClr val="tx1"/>
              </a:solidFill>
            </a:endParaRPr>
          </a:p>
          <a:p>
            <a:pPr algn="just" fontAlgn="auto">
              <a:spcBef>
                <a:spcPts val="0"/>
              </a:spcBef>
              <a:spcAft>
                <a:spcPts val="0"/>
              </a:spcAft>
              <a:defRPr/>
            </a:pPr>
            <a:r>
              <a:rPr lang="tr-TR" dirty="0">
                <a:solidFill>
                  <a:schemeClr val="tx1"/>
                </a:solidFill>
              </a:rPr>
              <a:t>Erişilebilir Asansör Soruları I.5-I.36;</a:t>
            </a:r>
          </a:p>
          <a:p>
            <a:pPr algn="just" fontAlgn="auto">
              <a:spcBef>
                <a:spcPts val="0"/>
              </a:spcBef>
              <a:spcAft>
                <a:spcPts val="0"/>
              </a:spcAft>
              <a:defRPr/>
            </a:pPr>
            <a:endParaRPr lang="tr-TR" dirty="0">
              <a:solidFill>
                <a:schemeClr val="tx1"/>
              </a:solidFill>
            </a:endParaRPr>
          </a:p>
          <a:p>
            <a:pPr algn="just" fontAlgn="auto">
              <a:spcBef>
                <a:spcPts val="0"/>
              </a:spcBef>
              <a:spcAft>
                <a:spcPts val="0"/>
              </a:spcAft>
              <a:defRPr/>
            </a:pPr>
            <a:r>
              <a:rPr lang="tr-TR" dirty="0">
                <a:solidFill>
                  <a:schemeClr val="tx1"/>
                </a:solidFill>
              </a:rPr>
              <a:t>*Girişten itibaren yönlendirme sağlanmış,</a:t>
            </a:r>
          </a:p>
          <a:p>
            <a:pPr algn="just" fontAlgn="auto">
              <a:spcBef>
                <a:spcPts val="0"/>
              </a:spcBef>
              <a:spcAft>
                <a:spcPts val="0"/>
              </a:spcAft>
              <a:defRPr/>
            </a:pPr>
            <a:r>
              <a:rPr lang="tr-TR" dirty="0">
                <a:solidFill>
                  <a:schemeClr val="tx1"/>
                </a:solidFill>
              </a:rPr>
              <a:t>*Asansör kabinine engelsiz erişim sağlanmış,</a:t>
            </a:r>
          </a:p>
          <a:p>
            <a:pPr algn="just" fontAlgn="auto">
              <a:spcBef>
                <a:spcPts val="0"/>
              </a:spcBef>
              <a:spcAft>
                <a:spcPts val="0"/>
              </a:spcAft>
              <a:defRPr/>
            </a:pPr>
            <a:r>
              <a:rPr lang="tr-TR" dirty="0">
                <a:solidFill>
                  <a:schemeClr val="tx1"/>
                </a:solidFill>
              </a:rPr>
              <a:t>*Kapı genişliği 90 cm,</a:t>
            </a:r>
          </a:p>
          <a:p>
            <a:pPr algn="just" fontAlgn="auto">
              <a:spcBef>
                <a:spcPts val="0"/>
              </a:spcBef>
              <a:spcAft>
                <a:spcPts val="0"/>
              </a:spcAft>
              <a:defRPr/>
            </a:pPr>
            <a:r>
              <a:rPr lang="tr-TR" dirty="0">
                <a:solidFill>
                  <a:schemeClr val="tx1"/>
                </a:solidFill>
              </a:rPr>
              <a:t>*Kabin içi ve dışı kontrol düğmeleri Braille kabartmalı ve uygun boyut ve yüksekliğe yerleştirilmiş,</a:t>
            </a:r>
          </a:p>
          <a:p>
            <a:pPr algn="just" fontAlgn="auto">
              <a:spcBef>
                <a:spcPts val="0"/>
              </a:spcBef>
              <a:spcAft>
                <a:spcPts val="0"/>
              </a:spcAft>
              <a:defRPr/>
            </a:pPr>
            <a:r>
              <a:rPr lang="tr-TR" dirty="0">
                <a:solidFill>
                  <a:schemeClr val="tx1"/>
                </a:solidFill>
              </a:rPr>
              <a:t>*Sesli uyarı sistemi olan,</a:t>
            </a:r>
          </a:p>
          <a:p>
            <a:pPr algn="just" fontAlgn="auto">
              <a:spcBef>
                <a:spcPts val="0"/>
              </a:spcBef>
              <a:spcAft>
                <a:spcPts val="0"/>
              </a:spcAft>
              <a:defRPr/>
            </a:pPr>
            <a:r>
              <a:rPr lang="tr-TR" dirty="0">
                <a:solidFill>
                  <a:schemeClr val="tx1"/>
                </a:solidFill>
              </a:rPr>
              <a:t>*Asansör kabin ölçüleri uygun,</a:t>
            </a:r>
          </a:p>
          <a:p>
            <a:pPr algn="just" fontAlgn="auto">
              <a:spcBef>
                <a:spcPts val="0"/>
              </a:spcBef>
              <a:spcAft>
                <a:spcPts val="0"/>
              </a:spcAft>
              <a:defRPr/>
            </a:pPr>
            <a:endParaRPr lang="tr-TR" dirty="0">
              <a:solidFill>
                <a:schemeClr val="tx1"/>
              </a:solidFill>
            </a:endParaRPr>
          </a:p>
          <a:p>
            <a:pPr algn="just" fontAlgn="auto">
              <a:spcBef>
                <a:spcPts val="0"/>
              </a:spcBef>
              <a:spcAft>
                <a:spcPts val="0"/>
              </a:spcAft>
              <a:defRPr/>
            </a:pPr>
            <a:endParaRPr lang="tr-TR" dirty="0">
              <a:solidFill>
                <a:schemeClr val="tx1"/>
              </a:solidFill>
            </a:endParaRPr>
          </a:p>
          <a:p>
            <a:pPr algn="ctr" fontAlgn="auto">
              <a:spcBef>
                <a:spcPts val="0"/>
              </a:spcBef>
              <a:spcAft>
                <a:spcPts val="0"/>
              </a:spcAft>
              <a:defRPr/>
            </a:pPr>
            <a:endParaRPr lang="tr-TR" dirty="0"/>
          </a:p>
        </p:txBody>
      </p:sp>
      <p:pic>
        <p:nvPicPr>
          <p:cNvPr id="15" name="Picture 2"/>
          <p:cNvPicPr>
            <a:picLocks noChangeAspect="1" noChangeArrowheads="1"/>
          </p:cNvPicPr>
          <p:nvPr/>
        </p:nvPicPr>
        <p:blipFill>
          <a:blip r:embed="rId3" cstate="print"/>
          <a:srcRect/>
          <a:stretch>
            <a:fillRect/>
          </a:stretch>
        </p:blipFill>
        <p:spPr bwMode="auto">
          <a:xfrm>
            <a:off x="0" y="764704"/>
            <a:ext cx="8748713" cy="1008112"/>
          </a:xfrm>
          <a:prstGeom prst="rect">
            <a:avLst/>
          </a:prstGeom>
          <a:noFill/>
          <a:ln w="9525">
            <a:noFill/>
            <a:miter lim="800000"/>
            <a:headEnd/>
            <a:tailEnd/>
          </a:ln>
        </p:spPr>
      </p:pic>
      <p:sp>
        <p:nvSpPr>
          <p:cNvPr id="16" name="Oval 15"/>
          <p:cNvSpPr/>
          <p:nvPr/>
        </p:nvSpPr>
        <p:spPr>
          <a:xfrm>
            <a:off x="7092280" y="980728"/>
            <a:ext cx="649288" cy="6111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107950" y="404813"/>
            <a:ext cx="8891588" cy="5976937"/>
          </a:xfrm>
          <a:prstGeom prst="rect">
            <a:avLst/>
          </a:prstGeom>
          <a:noFill/>
          <a:ln w="9525">
            <a:noFill/>
            <a:miter lim="800000"/>
            <a:headEnd/>
            <a:tailEnd/>
          </a:ln>
        </p:spPr>
      </p:pic>
      <p:sp>
        <p:nvSpPr>
          <p:cNvPr id="21507" name="Metin kutusu 2"/>
          <p:cNvSpPr txBox="1">
            <a:spLocks noChangeArrowheads="1"/>
          </p:cNvSpPr>
          <p:nvPr/>
        </p:nvSpPr>
        <p:spPr bwMode="auto">
          <a:xfrm>
            <a:off x="611188" y="4652963"/>
            <a:ext cx="1512887" cy="369887"/>
          </a:xfrm>
          <a:prstGeom prst="rect">
            <a:avLst/>
          </a:prstGeom>
          <a:noFill/>
          <a:ln w="9525">
            <a:noFill/>
            <a:miter lim="800000"/>
            <a:headEnd/>
            <a:tailEnd/>
          </a:ln>
        </p:spPr>
        <p:txBody>
          <a:bodyPr>
            <a:spAutoFit/>
          </a:bodyPr>
          <a:lstStyle/>
          <a:p>
            <a:r>
              <a:rPr lang="tr-TR" altLang="tr-TR" b="1">
                <a:solidFill>
                  <a:srgbClr val="FF0000"/>
                </a:solidFill>
                <a:latin typeface="Calibri" pitchFamily="34" charset="0"/>
              </a:rPr>
              <a:t>İPTAL</a:t>
            </a:r>
          </a:p>
        </p:txBody>
      </p:sp>
      <p:pic>
        <p:nvPicPr>
          <p:cNvPr id="4" name="Resim 3"/>
          <p:cNvPicPr>
            <a:picLocks noChangeAspect="1"/>
          </p:cNvPicPr>
          <p:nvPr/>
        </p:nvPicPr>
        <p:blipFill>
          <a:blip r:embed="rId3" cstate="print"/>
          <a:srcRect/>
          <a:stretch>
            <a:fillRect/>
          </a:stretch>
        </p:blipFill>
        <p:spPr bwMode="auto">
          <a:xfrm>
            <a:off x="4284663" y="647700"/>
            <a:ext cx="3962400" cy="1655763"/>
          </a:xfrm>
          <a:prstGeom prst="rect">
            <a:avLst/>
          </a:prstGeom>
          <a:noFill/>
          <a:ln w="9525">
            <a:noFill/>
            <a:miter lim="800000"/>
            <a:headEnd/>
            <a:tailEnd/>
          </a:ln>
        </p:spPr>
      </p:pic>
      <p:sp>
        <p:nvSpPr>
          <p:cNvPr id="21516" name="Metin kutusu 5"/>
          <p:cNvSpPr txBox="1">
            <a:spLocks noChangeArrowheads="1"/>
          </p:cNvSpPr>
          <p:nvPr/>
        </p:nvSpPr>
        <p:spPr bwMode="auto">
          <a:xfrm>
            <a:off x="2987675" y="0"/>
            <a:ext cx="2566988" cy="400050"/>
          </a:xfrm>
          <a:prstGeom prst="rect">
            <a:avLst/>
          </a:prstGeom>
          <a:noFill/>
          <a:ln w="9525">
            <a:noFill/>
            <a:miter lim="800000"/>
            <a:headEnd/>
            <a:tailEnd/>
          </a:ln>
        </p:spPr>
        <p:txBody>
          <a:bodyPr wrap="none">
            <a:spAutoFit/>
          </a:bodyPr>
          <a:lstStyle/>
          <a:p>
            <a:r>
              <a:rPr lang="tr-TR" altLang="tr-TR" sz="2000" b="1">
                <a:solidFill>
                  <a:srgbClr val="0070C0"/>
                </a:solidFill>
                <a:latin typeface="Calibri" pitchFamily="34" charset="0"/>
              </a:rPr>
              <a:t>B.BİNA YAKIN ÇEVRESİ</a:t>
            </a:r>
          </a:p>
        </p:txBody>
      </p:sp>
      <p:sp>
        <p:nvSpPr>
          <p:cNvPr id="6"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xit" presetSubtype="32" fill="hold" nodeType="clickEffect">
                                  <p:stCondLst>
                                    <p:cond delay="0"/>
                                  </p:stCondLst>
                                  <p:childTnLst>
                                    <p:animEffect transition="out" filter="circle(out)">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b="26427"/>
          <a:stretch>
            <a:fillRect/>
          </a:stretch>
        </p:blipFill>
        <p:spPr bwMode="auto">
          <a:xfrm>
            <a:off x="395536" y="1412776"/>
            <a:ext cx="8277225" cy="4608810"/>
          </a:xfrm>
          <a:prstGeom prst="rect">
            <a:avLst/>
          </a:prstGeom>
          <a:noFill/>
          <a:ln w="9525">
            <a:noFill/>
            <a:miter lim="800000"/>
            <a:headEnd/>
            <a:tailEnd/>
          </a:ln>
        </p:spPr>
      </p:pic>
      <p:sp>
        <p:nvSpPr>
          <p:cNvPr id="22536" name="Metin kutusu 5"/>
          <p:cNvSpPr txBox="1">
            <a:spLocks noChangeArrowheads="1"/>
          </p:cNvSpPr>
          <p:nvPr/>
        </p:nvSpPr>
        <p:spPr bwMode="auto">
          <a:xfrm>
            <a:off x="2987675" y="0"/>
            <a:ext cx="2566988" cy="400050"/>
          </a:xfrm>
          <a:prstGeom prst="rect">
            <a:avLst/>
          </a:prstGeom>
          <a:noFill/>
          <a:ln w="9525">
            <a:noFill/>
            <a:miter lim="800000"/>
            <a:headEnd/>
            <a:tailEnd/>
          </a:ln>
        </p:spPr>
        <p:txBody>
          <a:bodyPr wrap="none">
            <a:spAutoFit/>
          </a:bodyPr>
          <a:lstStyle/>
          <a:p>
            <a:r>
              <a:rPr lang="tr-TR" altLang="tr-TR" sz="2000" b="1">
                <a:solidFill>
                  <a:srgbClr val="0070C0"/>
                </a:solidFill>
                <a:latin typeface="Calibri" pitchFamily="34" charset="0"/>
              </a:rPr>
              <a:t>B.BİNA YAKIN ÇEVRESİ</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420688" y="115888"/>
            <a:ext cx="8277225" cy="6600825"/>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a:stretch>
            <a:fillRect/>
          </a:stretch>
        </p:blipFill>
        <p:spPr bwMode="auto">
          <a:xfrm>
            <a:off x="433388" y="476250"/>
            <a:ext cx="8277225" cy="5832475"/>
          </a:xfrm>
          <a:prstGeom prst="rect">
            <a:avLst/>
          </a:prstGeom>
          <a:noFill/>
          <a:ln w="9525">
            <a:noFill/>
            <a:miter lim="800000"/>
            <a:headEnd/>
            <a:tailEnd/>
          </a:ln>
        </p:spPr>
      </p:pic>
      <p:cxnSp>
        <p:nvCxnSpPr>
          <p:cNvPr id="3" name="Düz Bağlayıcı 2"/>
          <p:cNvCxnSpPr/>
          <p:nvPr/>
        </p:nvCxnSpPr>
        <p:spPr>
          <a:xfrm flipH="1">
            <a:off x="433388" y="4340225"/>
            <a:ext cx="2266950" cy="19685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flipH="1" flipV="1">
            <a:off x="433388" y="4340225"/>
            <a:ext cx="2266950" cy="19685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4582" name="Metin kutusu 4"/>
          <p:cNvSpPr txBox="1">
            <a:spLocks noChangeArrowheads="1"/>
          </p:cNvSpPr>
          <p:nvPr/>
        </p:nvSpPr>
        <p:spPr bwMode="auto">
          <a:xfrm>
            <a:off x="3116263" y="42863"/>
            <a:ext cx="3602037" cy="523875"/>
          </a:xfrm>
          <a:prstGeom prst="rect">
            <a:avLst/>
          </a:prstGeom>
          <a:noFill/>
          <a:ln w="9525">
            <a:noFill/>
            <a:miter lim="800000"/>
            <a:headEnd/>
            <a:tailEnd/>
          </a:ln>
        </p:spPr>
        <p:txBody>
          <a:bodyPr wrap="none">
            <a:spAutoFit/>
          </a:bodyPr>
          <a:lstStyle/>
          <a:p>
            <a:r>
              <a:rPr lang="tr-TR" altLang="tr-TR" sz="2800" b="1">
                <a:solidFill>
                  <a:srgbClr val="0070C0"/>
                </a:solidFill>
                <a:latin typeface="Calibri" pitchFamily="34" charset="0"/>
              </a:rPr>
              <a:t>B. BİNA YAKIN ÇEVRESİ</a:t>
            </a:r>
          </a:p>
        </p:txBody>
      </p:sp>
      <p:sp>
        <p:nvSpPr>
          <p:cNvPr id="6"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noChangeArrowheads="1"/>
          </p:cNvPicPr>
          <p:nvPr/>
        </p:nvPicPr>
        <p:blipFill>
          <a:blip r:embed="rId2" cstate="print"/>
          <a:srcRect/>
          <a:stretch>
            <a:fillRect/>
          </a:stretch>
        </p:blipFill>
        <p:spPr bwMode="auto">
          <a:xfrm>
            <a:off x="179388" y="415925"/>
            <a:ext cx="8820150" cy="5738813"/>
          </a:xfrm>
          <a:prstGeom prst="rect">
            <a:avLst/>
          </a:prstGeom>
          <a:noFill/>
          <a:ln w="9525">
            <a:noFill/>
            <a:miter lim="800000"/>
            <a:headEnd/>
            <a:tailEnd/>
          </a:ln>
        </p:spPr>
      </p:pic>
      <p:sp>
        <p:nvSpPr>
          <p:cNvPr id="25613" name="Metin kutusu 4"/>
          <p:cNvSpPr txBox="1">
            <a:spLocks noChangeArrowheads="1"/>
          </p:cNvSpPr>
          <p:nvPr/>
        </p:nvSpPr>
        <p:spPr bwMode="auto">
          <a:xfrm>
            <a:off x="3132138" y="76200"/>
            <a:ext cx="1798637" cy="400050"/>
          </a:xfrm>
          <a:prstGeom prst="rect">
            <a:avLst/>
          </a:prstGeom>
          <a:noFill/>
          <a:ln w="9525">
            <a:noFill/>
            <a:miter lim="800000"/>
            <a:headEnd/>
            <a:tailEnd/>
          </a:ln>
        </p:spPr>
        <p:txBody>
          <a:bodyPr wrap="none">
            <a:spAutoFit/>
          </a:bodyPr>
          <a:lstStyle/>
          <a:p>
            <a:r>
              <a:rPr lang="tr-TR" altLang="tr-TR" sz="2000" b="1">
                <a:solidFill>
                  <a:srgbClr val="0070C0"/>
                </a:solidFill>
                <a:latin typeface="Calibri" pitchFamily="34" charset="0"/>
              </a:rPr>
              <a:t>B. BAHÇE YOLU</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cstate="print"/>
          <a:srcRect/>
          <a:stretch>
            <a:fillRect/>
          </a:stretch>
        </p:blipFill>
        <p:spPr bwMode="auto">
          <a:xfrm>
            <a:off x="0" y="242888"/>
            <a:ext cx="9144000" cy="6372225"/>
          </a:xfrm>
          <a:prstGeom prst="rect">
            <a:avLst/>
          </a:prstGeom>
          <a:noFill/>
          <a:ln w="9525">
            <a:noFill/>
            <a:miter lim="800000"/>
            <a:headEnd/>
            <a:tailEnd/>
          </a:ln>
        </p:spPr>
      </p:pic>
      <p:sp>
        <p:nvSpPr>
          <p:cNvPr id="26631" name="Metin kutusu 4"/>
          <p:cNvSpPr txBox="1">
            <a:spLocks noChangeArrowheads="1"/>
          </p:cNvSpPr>
          <p:nvPr/>
        </p:nvSpPr>
        <p:spPr bwMode="auto">
          <a:xfrm>
            <a:off x="3348038" y="-66675"/>
            <a:ext cx="1800225" cy="400050"/>
          </a:xfrm>
          <a:prstGeom prst="rect">
            <a:avLst/>
          </a:prstGeom>
          <a:noFill/>
          <a:ln w="9525">
            <a:noFill/>
            <a:miter lim="800000"/>
            <a:headEnd/>
            <a:tailEnd/>
          </a:ln>
        </p:spPr>
        <p:txBody>
          <a:bodyPr wrap="none">
            <a:spAutoFit/>
          </a:bodyPr>
          <a:lstStyle/>
          <a:p>
            <a:r>
              <a:rPr lang="tr-TR" altLang="tr-TR" sz="2000" b="1">
                <a:solidFill>
                  <a:srgbClr val="0070C0"/>
                </a:solidFill>
                <a:latin typeface="Calibri" pitchFamily="34" charset="0"/>
              </a:rPr>
              <a:t>B. BAHÇE YOLU</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251520" y="476672"/>
            <a:ext cx="8784530" cy="6192416"/>
          </a:xfrm>
          <a:prstGeom prst="rect">
            <a:avLst/>
          </a:prstGeom>
          <a:noFill/>
          <a:ln w="9525">
            <a:noFill/>
            <a:miter lim="800000"/>
            <a:headEnd/>
            <a:tailEnd/>
          </a:ln>
        </p:spPr>
      </p:pic>
      <p:sp>
        <p:nvSpPr>
          <p:cNvPr id="27660" name="Metin kutusu 4"/>
          <p:cNvSpPr txBox="1">
            <a:spLocks noChangeArrowheads="1"/>
          </p:cNvSpPr>
          <p:nvPr/>
        </p:nvSpPr>
        <p:spPr bwMode="auto">
          <a:xfrm>
            <a:off x="3131840" y="0"/>
            <a:ext cx="1944687" cy="400051"/>
          </a:xfrm>
          <a:prstGeom prst="rect">
            <a:avLst/>
          </a:prstGeom>
          <a:noFill/>
          <a:ln w="9525">
            <a:noFill/>
            <a:miter lim="800000"/>
            <a:headEnd/>
            <a:tailEnd/>
          </a:ln>
        </p:spPr>
        <p:txBody>
          <a:bodyPr>
            <a:spAutoFit/>
          </a:bodyPr>
          <a:lstStyle/>
          <a:p>
            <a:r>
              <a:rPr lang="tr-TR" altLang="tr-TR" sz="2000" b="1" dirty="0">
                <a:solidFill>
                  <a:srgbClr val="0070C0"/>
                </a:solidFill>
                <a:latin typeface="Calibri" pitchFamily="34" charset="0"/>
              </a:rPr>
              <a:t>B. BAHÇE YOLU</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srcRect/>
          <a:stretch>
            <a:fillRect/>
          </a:stretch>
        </p:blipFill>
        <p:spPr bwMode="auto">
          <a:xfrm>
            <a:off x="234950" y="188913"/>
            <a:ext cx="8640763" cy="6480175"/>
          </a:xfrm>
          <a:prstGeom prst="rect">
            <a:avLst/>
          </a:prstGeom>
          <a:noFill/>
          <a:ln w="9525">
            <a:noFill/>
            <a:miter lim="800000"/>
            <a:headEnd/>
            <a:tailEnd/>
          </a:ln>
        </p:spPr>
      </p:pic>
      <p:cxnSp>
        <p:nvCxnSpPr>
          <p:cNvPr id="3" name="Düz Bağlayıcı 2"/>
          <p:cNvCxnSpPr/>
          <p:nvPr/>
        </p:nvCxnSpPr>
        <p:spPr>
          <a:xfrm flipH="1">
            <a:off x="2578100" y="4076700"/>
            <a:ext cx="669925"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flipH="1">
            <a:off x="2528888" y="6524625"/>
            <a:ext cx="669925"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H="1">
            <a:off x="2528888" y="4941888"/>
            <a:ext cx="669925"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cstate="print"/>
          <a:srcRect/>
          <a:stretch>
            <a:fillRect/>
          </a:stretch>
        </p:blipFill>
        <p:spPr bwMode="auto">
          <a:xfrm>
            <a:off x="136525" y="908050"/>
            <a:ext cx="8748713" cy="1149350"/>
          </a:xfrm>
          <a:prstGeom prst="rect">
            <a:avLst/>
          </a:prstGeom>
          <a:noFill/>
          <a:ln w="9525">
            <a:noFill/>
            <a:miter lim="800000"/>
            <a:headEnd/>
            <a:tailEnd/>
          </a:ln>
        </p:spPr>
      </p:pic>
      <p:sp>
        <p:nvSpPr>
          <p:cNvPr id="2" name="Oval 1"/>
          <p:cNvSpPr/>
          <p:nvPr/>
        </p:nvSpPr>
        <p:spPr>
          <a:xfrm>
            <a:off x="7235825" y="1196975"/>
            <a:ext cx="649288" cy="6111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8"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xit" presetSubtype="0" fill="hold" nodeType="clickEffect">
                                  <p:stCondLst>
                                    <p:cond delay="0"/>
                                  </p:stCondLst>
                                  <p:childTnLst>
                                    <p:animEffect transition="out" filter="fade">
                                      <p:cBhvr>
                                        <p:cTn id="18" dur="1000"/>
                                        <p:tgtEl>
                                          <p:spTgt spid="5122"/>
                                        </p:tgtEl>
                                      </p:cBhvr>
                                    </p:animEffect>
                                    <p:anim calcmode="lin" valueType="num">
                                      <p:cBhvr>
                                        <p:cTn id="19" dur="1000"/>
                                        <p:tgtEl>
                                          <p:spTgt spid="5122"/>
                                        </p:tgtEl>
                                        <p:attrNameLst>
                                          <p:attrName>ppt_x</p:attrName>
                                        </p:attrNameLst>
                                      </p:cBhvr>
                                      <p:tavLst>
                                        <p:tav tm="0">
                                          <p:val>
                                            <p:strVal val="ppt_x"/>
                                          </p:val>
                                        </p:tav>
                                        <p:tav tm="100000">
                                          <p:val>
                                            <p:strVal val="ppt_x"/>
                                          </p:val>
                                        </p:tav>
                                      </p:tavLst>
                                    </p:anim>
                                    <p:anim calcmode="lin" valueType="num">
                                      <p:cBhvr>
                                        <p:cTn id="20" dur="1000"/>
                                        <p:tgtEl>
                                          <p:spTgt spid="5122"/>
                                        </p:tgtEl>
                                        <p:attrNameLst>
                                          <p:attrName>ppt_y</p:attrName>
                                        </p:attrNameLst>
                                      </p:cBhvr>
                                      <p:tavLst>
                                        <p:tav tm="0">
                                          <p:val>
                                            <p:strVal val="ppt_y"/>
                                          </p:val>
                                        </p:tav>
                                        <p:tav tm="100000">
                                          <p:val>
                                            <p:strVal val="ppt_y+.1"/>
                                          </p:val>
                                        </p:tav>
                                      </p:tavLst>
                                    </p:anim>
                                    <p:set>
                                      <p:cBhvr>
                                        <p:cTn id="21" dur="1" fill="hold">
                                          <p:stCondLst>
                                            <p:cond delay="999"/>
                                          </p:stCondLst>
                                        </p:cTn>
                                        <p:tgtEl>
                                          <p:spTgt spid="5122"/>
                                        </p:tgtEl>
                                        <p:attrNameLst>
                                          <p:attrName>style.visibility</p:attrName>
                                        </p:attrNameLst>
                                      </p:cBhvr>
                                      <p:to>
                                        <p:strVal val="hidden"/>
                                      </p:to>
                                    </p:set>
                                  </p:childTnLst>
                                </p:cTn>
                              </p:par>
                              <p:par>
                                <p:cTn id="22" presetID="42" presetClass="exit" presetSubtype="0" fill="hold" grpId="1" nodeType="withEffect">
                                  <p:stCondLst>
                                    <p:cond delay="0"/>
                                  </p:stCondLst>
                                  <p:childTnLst>
                                    <p:animEffect transition="out" filter="fade">
                                      <p:cBhvr>
                                        <p:cTn id="23" dur="1000"/>
                                        <p:tgtEl>
                                          <p:spTgt spid="2"/>
                                        </p:tgtEl>
                                      </p:cBhvr>
                                    </p:animEffect>
                                    <p:anim calcmode="lin" valueType="num">
                                      <p:cBhvr>
                                        <p:cTn id="24" dur="1000"/>
                                        <p:tgtEl>
                                          <p:spTgt spid="2"/>
                                        </p:tgtEl>
                                        <p:attrNameLst>
                                          <p:attrName>ppt_x</p:attrName>
                                        </p:attrNameLst>
                                      </p:cBhvr>
                                      <p:tavLst>
                                        <p:tav tm="0">
                                          <p:val>
                                            <p:strVal val="ppt_x"/>
                                          </p:val>
                                        </p:tav>
                                        <p:tav tm="100000">
                                          <p:val>
                                            <p:strVal val="ppt_x"/>
                                          </p:val>
                                        </p:tav>
                                      </p:tavLst>
                                    </p:anim>
                                    <p:anim calcmode="lin" valueType="num">
                                      <p:cBhvr>
                                        <p:cTn id="25" dur="1000"/>
                                        <p:tgtEl>
                                          <p:spTgt spid="2"/>
                                        </p:tgtEl>
                                        <p:attrNameLst>
                                          <p:attrName>ppt_y</p:attrName>
                                        </p:attrNameLst>
                                      </p:cBhvr>
                                      <p:tavLst>
                                        <p:tav tm="0">
                                          <p:val>
                                            <p:strVal val="ppt_y"/>
                                          </p:val>
                                        </p:tav>
                                        <p:tav tm="100000">
                                          <p:val>
                                            <p:strVal val="ppt_y+.1"/>
                                          </p:val>
                                        </p:tav>
                                      </p:tavLst>
                                    </p:anim>
                                    <p:set>
                                      <p:cBhvr>
                                        <p:cTn id="2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ikdörtgen 1"/>
          <p:cNvSpPr>
            <a:spLocks noChangeArrowheads="1"/>
          </p:cNvSpPr>
          <p:nvPr/>
        </p:nvSpPr>
        <p:spPr bwMode="auto">
          <a:xfrm>
            <a:off x="439738" y="1557338"/>
            <a:ext cx="7920037" cy="1230312"/>
          </a:xfrm>
          <a:prstGeom prst="rect">
            <a:avLst/>
          </a:prstGeom>
          <a:noFill/>
          <a:ln w="9525">
            <a:noFill/>
            <a:miter lim="800000"/>
            <a:headEnd/>
            <a:tailEnd/>
          </a:ln>
        </p:spPr>
        <p:txBody>
          <a:bodyPr>
            <a:spAutoFit/>
          </a:bodyPr>
          <a:lstStyle/>
          <a:p>
            <a:r>
              <a:rPr lang="tr-TR" sz="2000" b="1"/>
              <a:t>                        </a:t>
            </a:r>
          </a:p>
          <a:p>
            <a:endParaRPr lang="tr-TR" sz="3600" b="1"/>
          </a:p>
          <a:p>
            <a:pPr algn="ctr"/>
            <a:endParaRPr lang="tr-TR" b="1"/>
          </a:p>
        </p:txBody>
      </p:sp>
      <p:pic>
        <p:nvPicPr>
          <p:cNvPr id="4099" name="Picture 2" descr="C:\Users\gfeyzioglu.AILE\Desktop\Genelge Ekran Alıntısı.JPG"/>
          <p:cNvPicPr>
            <a:picLocks noChangeAspect="1" noChangeArrowheads="1"/>
          </p:cNvPicPr>
          <p:nvPr/>
        </p:nvPicPr>
        <p:blipFill>
          <a:blip r:embed="rId2" cstate="print"/>
          <a:srcRect t="5717"/>
          <a:stretch>
            <a:fillRect/>
          </a:stretch>
        </p:blipFill>
        <p:spPr bwMode="auto">
          <a:xfrm>
            <a:off x="1547664" y="0"/>
            <a:ext cx="6181289" cy="6597352"/>
          </a:xfrm>
          <a:prstGeom prst="rect">
            <a:avLst/>
          </a:prstGeom>
          <a:noFill/>
          <a:ln w="9525">
            <a:noFill/>
            <a:miter lim="800000"/>
            <a:headEnd/>
            <a:tailEnd/>
          </a:ln>
        </p:spPr>
      </p:pic>
      <p:sp>
        <p:nvSpPr>
          <p:cNvPr id="4" name="Altbilgi Yer Tutucusu 1"/>
          <p:cNvSpPr txBox="1">
            <a:spLocks/>
          </p:cNvSpPr>
          <p:nvPr/>
        </p:nvSpPr>
        <p:spPr>
          <a:xfrm>
            <a:off x="1763713" y="6245225"/>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tr-TR" dirty="0" smtClean="0">
                <a:solidFill>
                  <a:prstClr val="black">
                    <a:tint val="75000"/>
                  </a:prstClr>
                </a:solidFill>
                <a:latin typeface="Calibri"/>
              </a:rPr>
              <a:t>Bu sunumda yer alan içerik kaynak gösterilmeden kullanılamaz</a:t>
            </a:r>
            <a:endParaRPr lang="tr-TR" dirty="0">
              <a:solidFill>
                <a:prstClr val="black">
                  <a:tint val="75000"/>
                </a:prstClr>
              </a:solidFill>
              <a:latin typeface="Calibri"/>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3"/>
          <p:cNvPicPr>
            <a:picLocks noChangeAspect="1" noChangeArrowheads="1"/>
          </p:cNvPicPr>
          <p:nvPr/>
        </p:nvPicPr>
        <p:blipFill>
          <a:blip r:embed="rId2" cstate="print"/>
          <a:srcRect/>
          <a:stretch>
            <a:fillRect/>
          </a:stretch>
        </p:blipFill>
        <p:spPr bwMode="auto">
          <a:xfrm>
            <a:off x="250825" y="881063"/>
            <a:ext cx="8642350" cy="5095875"/>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3"/>
          <p:cNvPicPr>
            <a:picLocks noChangeAspect="1" noChangeArrowheads="1"/>
          </p:cNvPicPr>
          <p:nvPr/>
        </p:nvPicPr>
        <p:blipFill>
          <a:blip r:embed="rId2" cstate="print"/>
          <a:srcRect/>
          <a:stretch>
            <a:fillRect/>
          </a:stretch>
        </p:blipFill>
        <p:spPr bwMode="auto">
          <a:xfrm>
            <a:off x="250825" y="371475"/>
            <a:ext cx="8569325" cy="6115050"/>
          </a:xfrm>
          <a:prstGeom prst="rect">
            <a:avLst/>
          </a:prstGeom>
          <a:noFill/>
          <a:ln w="9525">
            <a:noFill/>
            <a:miter lim="800000"/>
            <a:headEnd/>
            <a:tailEnd/>
          </a:ln>
        </p:spPr>
      </p:pic>
      <p:sp>
        <p:nvSpPr>
          <p:cNvPr id="34819" name="Metin kutusu 2"/>
          <p:cNvSpPr txBox="1">
            <a:spLocks noChangeArrowheads="1"/>
          </p:cNvSpPr>
          <p:nvPr/>
        </p:nvSpPr>
        <p:spPr bwMode="auto">
          <a:xfrm>
            <a:off x="3419475" y="76200"/>
            <a:ext cx="1816100" cy="400050"/>
          </a:xfrm>
          <a:prstGeom prst="rect">
            <a:avLst/>
          </a:prstGeom>
          <a:noFill/>
          <a:ln w="9525">
            <a:noFill/>
            <a:miter lim="800000"/>
            <a:headEnd/>
            <a:tailEnd/>
          </a:ln>
        </p:spPr>
        <p:txBody>
          <a:bodyPr wrap="none">
            <a:spAutoFit/>
          </a:bodyPr>
          <a:lstStyle/>
          <a:p>
            <a:r>
              <a:rPr lang="tr-TR" altLang="tr-TR" sz="2000" b="1">
                <a:solidFill>
                  <a:srgbClr val="0070C0"/>
                </a:solidFill>
                <a:latin typeface="Calibri" pitchFamily="34" charset="0"/>
              </a:rPr>
              <a:t>C.OTOPARKLAR</a:t>
            </a:r>
          </a:p>
        </p:txBody>
      </p:sp>
      <p:sp>
        <p:nvSpPr>
          <p:cNvPr id="34822" name="Metin kutusu 5"/>
          <p:cNvSpPr txBox="1">
            <a:spLocks noChangeArrowheads="1"/>
          </p:cNvSpPr>
          <p:nvPr/>
        </p:nvSpPr>
        <p:spPr bwMode="auto">
          <a:xfrm>
            <a:off x="3419475" y="76200"/>
            <a:ext cx="1847850" cy="708025"/>
          </a:xfrm>
          <a:prstGeom prst="rect">
            <a:avLst/>
          </a:prstGeom>
          <a:noFill/>
          <a:ln w="9525">
            <a:noFill/>
            <a:miter lim="800000"/>
            <a:headEnd/>
            <a:tailEnd/>
          </a:ln>
        </p:spPr>
        <p:txBody>
          <a:bodyPr wrap="none">
            <a:spAutoFit/>
          </a:bodyPr>
          <a:lstStyle/>
          <a:p>
            <a:endParaRPr lang="tr-TR" altLang="tr-TR" sz="2000" b="1">
              <a:solidFill>
                <a:srgbClr val="0070C0"/>
              </a:solidFill>
              <a:latin typeface="Calibri" pitchFamily="34" charset="0"/>
            </a:endParaRPr>
          </a:p>
          <a:p>
            <a:r>
              <a:rPr lang="tr-TR" altLang="tr-TR" sz="2000" b="1">
                <a:solidFill>
                  <a:srgbClr val="0070C0"/>
                </a:solidFill>
                <a:latin typeface="Calibri" pitchFamily="34" charset="0"/>
              </a:rPr>
              <a:t>Açık Otoparklar</a:t>
            </a:r>
          </a:p>
        </p:txBody>
      </p:sp>
      <p:sp>
        <p:nvSpPr>
          <p:cNvPr id="5"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3"/>
          <p:cNvPicPr>
            <a:picLocks noChangeAspect="1" noChangeArrowheads="1"/>
          </p:cNvPicPr>
          <p:nvPr/>
        </p:nvPicPr>
        <p:blipFill>
          <a:blip r:embed="rId2" cstate="print"/>
          <a:srcRect l="5506"/>
          <a:stretch>
            <a:fillRect/>
          </a:stretch>
        </p:blipFill>
        <p:spPr bwMode="auto">
          <a:xfrm>
            <a:off x="323528" y="188640"/>
            <a:ext cx="7416824" cy="6480447"/>
          </a:xfrm>
          <a:prstGeom prst="rect">
            <a:avLst/>
          </a:prstGeom>
          <a:noFill/>
          <a:ln w="9525">
            <a:noFill/>
            <a:miter lim="800000"/>
            <a:headEnd/>
            <a:tailEnd/>
          </a:ln>
        </p:spPr>
      </p:pic>
      <p:pic>
        <p:nvPicPr>
          <p:cNvPr id="1026" name="Picture 2" descr="C:\Users\alper\Desktop\c12 ek.PNG"/>
          <p:cNvPicPr>
            <a:picLocks noChangeAspect="1" noChangeArrowheads="1"/>
          </p:cNvPicPr>
          <p:nvPr/>
        </p:nvPicPr>
        <p:blipFill>
          <a:blip r:embed="rId3" cstate="print"/>
          <a:srcRect t="6915" r="3687" b="8626"/>
          <a:stretch>
            <a:fillRect/>
          </a:stretch>
        </p:blipFill>
        <p:spPr bwMode="auto">
          <a:xfrm>
            <a:off x="6335688" y="3068960"/>
            <a:ext cx="2808312" cy="2736304"/>
          </a:xfrm>
          <a:prstGeom prst="rect">
            <a:avLst/>
          </a:prstGeom>
          <a:noFill/>
        </p:spPr>
      </p:pic>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print"/>
          <a:srcRect/>
          <a:stretch>
            <a:fillRect/>
          </a:stretch>
        </p:blipFill>
        <p:spPr bwMode="auto">
          <a:xfrm>
            <a:off x="251520" y="980728"/>
            <a:ext cx="8713788" cy="4733925"/>
          </a:xfrm>
          <a:prstGeom prst="rect">
            <a:avLst/>
          </a:prstGeom>
          <a:noFill/>
          <a:ln w="9525">
            <a:noFill/>
            <a:miter lim="800000"/>
            <a:headEnd/>
            <a:tailEnd/>
          </a:ln>
        </p:spPr>
      </p:pic>
      <p:sp>
        <p:nvSpPr>
          <p:cNvPr id="39939" name="Metin kutusu 2"/>
          <p:cNvSpPr txBox="1">
            <a:spLocks noChangeArrowheads="1"/>
          </p:cNvSpPr>
          <p:nvPr/>
        </p:nvSpPr>
        <p:spPr bwMode="auto">
          <a:xfrm>
            <a:off x="3419475" y="76200"/>
            <a:ext cx="2805113" cy="954088"/>
          </a:xfrm>
          <a:prstGeom prst="rect">
            <a:avLst/>
          </a:prstGeom>
          <a:noFill/>
          <a:ln w="9525">
            <a:noFill/>
            <a:miter lim="800000"/>
            <a:headEnd/>
            <a:tailEnd/>
          </a:ln>
        </p:spPr>
        <p:txBody>
          <a:bodyPr wrap="none">
            <a:spAutoFit/>
          </a:bodyPr>
          <a:lstStyle/>
          <a:p>
            <a:r>
              <a:rPr lang="tr-TR" altLang="tr-TR" sz="2000" b="1" dirty="0">
                <a:solidFill>
                  <a:srgbClr val="0070C0"/>
                </a:solidFill>
                <a:latin typeface="Calibri" pitchFamily="34" charset="0"/>
              </a:rPr>
              <a:t>  </a:t>
            </a:r>
            <a:r>
              <a:rPr lang="tr-TR" altLang="tr-TR" sz="2800" b="1" dirty="0">
                <a:solidFill>
                  <a:srgbClr val="0070C0"/>
                </a:solidFill>
                <a:latin typeface="Calibri" pitchFamily="34" charset="0"/>
              </a:rPr>
              <a:t>C.OTOPARKLAR</a:t>
            </a:r>
          </a:p>
          <a:p>
            <a:r>
              <a:rPr lang="tr-TR" altLang="tr-TR" sz="2800" b="1" dirty="0">
                <a:solidFill>
                  <a:srgbClr val="0070C0"/>
                </a:solidFill>
                <a:latin typeface="Calibri" pitchFamily="34" charset="0"/>
              </a:rPr>
              <a:t>Kapalı Otoparklar</a:t>
            </a:r>
          </a:p>
        </p:txBody>
      </p:sp>
      <p:sp>
        <p:nvSpPr>
          <p:cNvPr id="4" name="Altbilgi Yer Tutucusu 1"/>
          <p:cNvSpPr txBox="1">
            <a:spLocks/>
          </p:cNvSpPr>
          <p:nvPr/>
        </p:nvSpPr>
        <p:spPr>
          <a:xfrm>
            <a:off x="1547664" y="6142931"/>
            <a:ext cx="5341612"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srcRect/>
          <a:stretch>
            <a:fillRect/>
          </a:stretch>
        </p:blipFill>
        <p:spPr bwMode="auto">
          <a:xfrm>
            <a:off x="179388" y="519113"/>
            <a:ext cx="8856662" cy="5819775"/>
          </a:xfrm>
          <a:prstGeom prst="rect">
            <a:avLst/>
          </a:prstGeom>
          <a:noFill/>
          <a:ln w="9525">
            <a:noFill/>
            <a:miter lim="800000"/>
            <a:headEnd/>
            <a:tailEnd/>
          </a:ln>
        </p:spPr>
      </p:pic>
      <p:sp>
        <p:nvSpPr>
          <p:cNvPr id="2" name="Metin kutusu 1"/>
          <p:cNvSpPr txBox="1">
            <a:spLocks noChangeArrowheads="1"/>
          </p:cNvSpPr>
          <p:nvPr/>
        </p:nvSpPr>
        <p:spPr bwMode="auto">
          <a:xfrm>
            <a:off x="5940425" y="765175"/>
            <a:ext cx="903288" cy="368300"/>
          </a:xfrm>
          <a:prstGeom prst="rect">
            <a:avLst/>
          </a:prstGeom>
          <a:noFill/>
          <a:ln w="9525">
            <a:noFill/>
            <a:miter lim="800000"/>
            <a:headEnd/>
            <a:tailEnd/>
          </a:ln>
        </p:spPr>
        <p:txBody>
          <a:bodyPr wrap="none">
            <a:spAutoFit/>
          </a:bodyPr>
          <a:lstStyle/>
          <a:p>
            <a:r>
              <a:rPr lang="tr-TR" altLang="tr-TR" b="1">
                <a:solidFill>
                  <a:srgbClr val="FF0000"/>
                </a:solidFill>
                <a:latin typeface="Calibri" pitchFamily="34" charset="0"/>
              </a:rPr>
              <a:t>RAMPA</a:t>
            </a:r>
          </a:p>
        </p:txBody>
      </p:sp>
      <p:sp>
        <p:nvSpPr>
          <p:cNvPr id="6" name="Metin kutusu 5"/>
          <p:cNvSpPr txBox="1">
            <a:spLocks noChangeArrowheads="1"/>
          </p:cNvSpPr>
          <p:nvPr/>
        </p:nvSpPr>
        <p:spPr bwMode="auto">
          <a:xfrm>
            <a:off x="5607050" y="1733550"/>
            <a:ext cx="1236663" cy="368300"/>
          </a:xfrm>
          <a:prstGeom prst="rect">
            <a:avLst/>
          </a:prstGeom>
          <a:noFill/>
          <a:ln w="9525">
            <a:noFill/>
            <a:miter lim="800000"/>
            <a:headEnd/>
            <a:tailEnd/>
          </a:ln>
        </p:spPr>
        <p:txBody>
          <a:bodyPr wrap="none">
            <a:spAutoFit/>
          </a:bodyPr>
          <a:lstStyle/>
          <a:p>
            <a:r>
              <a:rPr lang="tr-TR" altLang="tr-TR" b="1">
                <a:solidFill>
                  <a:srgbClr val="FF0000"/>
                </a:solidFill>
                <a:latin typeface="Calibri" pitchFamily="34" charset="0"/>
              </a:rPr>
              <a:t>MERDİVEN</a:t>
            </a:r>
          </a:p>
        </p:txBody>
      </p:sp>
      <p:sp>
        <p:nvSpPr>
          <p:cNvPr id="7" name="Metin kutusu 6"/>
          <p:cNvSpPr txBox="1">
            <a:spLocks noChangeArrowheads="1"/>
          </p:cNvSpPr>
          <p:nvPr/>
        </p:nvSpPr>
        <p:spPr bwMode="auto">
          <a:xfrm>
            <a:off x="5727700" y="3244850"/>
            <a:ext cx="1116013" cy="368300"/>
          </a:xfrm>
          <a:prstGeom prst="rect">
            <a:avLst/>
          </a:prstGeom>
          <a:noFill/>
          <a:ln w="9525">
            <a:noFill/>
            <a:miter lim="800000"/>
            <a:headEnd/>
            <a:tailEnd/>
          </a:ln>
        </p:spPr>
        <p:txBody>
          <a:bodyPr wrap="none">
            <a:spAutoFit/>
          </a:bodyPr>
          <a:lstStyle/>
          <a:p>
            <a:r>
              <a:rPr lang="tr-TR" altLang="tr-TR" b="1">
                <a:solidFill>
                  <a:srgbClr val="FF0000"/>
                </a:solidFill>
                <a:latin typeface="Calibri" pitchFamily="34" charset="0"/>
              </a:rPr>
              <a:t>ASANSÖR</a:t>
            </a:r>
          </a:p>
        </p:txBody>
      </p:sp>
      <p:sp>
        <p:nvSpPr>
          <p:cNvPr id="8" name="Altbilgi Yer Tutucusu 1"/>
          <p:cNvSpPr txBox="1">
            <a:spLocks/>
          </p:cNvSpPr>
          <p:nvPr/>
        </p:nvSpPr>
        <p:spPr>
          <a:xfrm>
            <a:off x="1468234" y="6325226"/>
            <a:ext cx="5375479"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179388" y="620713"/>
            <a:ext cx="8856662" cy="5165725"/>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b="44000"/>
          <a:stretch>
            <a:fillRect/>
          </a:stretch>
        </p:blipFill>
        <p:spPr bwMode="auto">
          <a:xfrm>
            <a:off x="107504" y="1412776"/>
            <a:ext cx="8785225" cy="3360415"/>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6"/>
          <p:cNvPicPr>
            <a:picLocks noChangeAspect="1" noChangeArrowheads="1"/>
          </p:cNvPicPr>
          <p:nvPr/>
        </p:nvPicPr>
        <p:blipFill>
          <a:blip r:embed="rId2" cstate="print"/>
          <a:srcRect t="52866"/>
          <a:stretch>
            <a:fillRect/>
          </a:stretch>
        </p:blipFill>
        <p:spPr bwMode="auto">
          <a:xfrm>
            <a:off x="251520" y="1772816"/>
            <a:ext cx="8642350" cy="2952626"/>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2" name="Picture 3"/>
          <p:cNvPicPr>
            <a:picLocks noChangeAspect="1" noChangeArrowheads="1"/>
          </p:cNvPicPr>
          <p:nvPr/>
        </p:nvPicPr>
        <p:blipFill>
          <a:blip r:embed="rId2" cstate="print"/>
          <a:srcRect t="12499" b="26143"/>
          <a:stretch>
            <a:fillRect/>
          </a:stretch>
        </p:blipFill>
        <p:spPr bwMode="auto">
          <a:xfrm>
            <a:off x="179512" y="476672"/>
            <a:ext cx="8569325" cy="5184576"/>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cstate="print"/>
          <a:srcRect t="66301" b="9792"/>
          <a:stretch>
            <a:fillRect/>
          </a:stretch>
        </p:blipFill>
        <p:spPr bwMode="auto">
          <a:xfrm>
            <a:off x="0" y="2924944"/>
            <a:ext cx="8856662" cy="1584176"/>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ikdörtgen 1"/>
          <p:cNvSpPr>
            <a:spLocks noChangeArrowheads="1"/>
          </p:cNvSpPr>
          <p:nvPr/>
        </p:nvSpPr>
        <p:spPr bwMode="auto">
          <a:xfrm>
            <a:off x="612775" y="1547813"/>
            <a:ext cx="7920038" cy="4184650"/>
          </a:xfrm>
          <a:prstGeom prst="rect">
            <a:avLst/>
          </a:prstGeom>
          <a:noFill/>
          <a:ln w="9525">
            <a:noFill/>
            <a:miter lim="800000"/>
            <a:headEnd/>
            <a:tailEnd/>
          </a:ln>
        </p:spPr>
        <p:txBody>
          <a:bodyPr>
            <a:spAutoFit/>
          </a:bodyPr>
          <a:lstStyle/>
          <a:p>
            <a:r>
              <a:rPr lang="tr-TR" altLang="tr-TR" sz="2000" b="1">
                <a:solidFill>
                  <a:srgbClr val="000000"/>
                </a:solidFill>
              </a:rPr>
              <a:t>                        </a:t>
            </a:r>
          </a:p>
          <a:p>
            <a:r>
              <a:rPr lang="tr-TR" altLang="tr-TR" sz="3200" b="1"/>
              <a:t>EK I- BİNALAR İÇİN ERİŞİLEBİLİRLİK İZLEME VE DENETLEME FORMU</a:t>
            </a:r>
          </a:p>
          <a:p>
            <a:endParaRPr lang="tr-TR" altLang="tr-TR" sz="3200" b="1"/>
          </a:p>
          <a:p>
            <a:r>
              <a:rPr lang="tr-TR" altLang="tr-TR" sz="3000"/>
              <a:t>Mevcut Binaların Erişilebilirliğinin Tespitinde geçerlidir.</a:t>
            </a:r>
          </a:p>
          <a:p>
            <a:endParaRPr lang="tr-TR" altLang="tr-TR" sz="3000"/>
          </a:p>
          <a:p>
            <a:r>
              <a:rPr lang="tr-TR" altLang="tr-TR" sz="3000"/>
              <a:t>Yeni inşa edilecek binalarda TS 9111’deki ölçü ve özellikler uygulanmalıdır.</a:t>
            </a:r>
          </a:p>
        </p:txBody>
      </p:sp>
      <p:sp>
        <p:nvSpPr>
          <p:cNvPr id="4" name="Altbilgi Yer Tutucusu 1"/>
          <p:cNvSpPr txBox="1">
            <a:spLocks/>
          </p:cNvSpPr>
          <p:nvPr/>
        </p:nvSpPr>
        <p:spPr>
          <a:xfrm>
            <a:off x="-540568" y="6237312"/>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tr-TR" smtClean="0">
                <a:solidFill>
                  <a:prstClr val="black">
                    <a:tint val="75000"/>
                  </a:prstClr>
                </a:solidFill>
                <a:latin typeface="Calibri"/>
              </a:rPr>
              <a:t>Bu sunumda yer alan içerik kaynak gösterilmeden kullanılamaz</a:t>
            </a:r>
            <a:endParaRPr lang="tr-TR" dirty="0">
              <a:solidFill>
                <a:prstClr val="black">
                  <a:tint val="75000"/>
                </a:prstClr>
              </a:solidFill>
              <a:latin typeface="Calibri"/>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cstate="print"/>
          <a:srcRect/>
          <a:stretch>
            <a:fillRect/>
          </a:stretch>
        </p:blipFill>
        <p:spPr bwMode="auto">
          <a:xfrm>
            <a:off x="107950" y="862013"/>
            <a:ext cx="8928100" cy="5133975"/>
          </a:xfrm>
          <a:prstGeom prst="rect">
            <a:avLst/>
          </a:prstGeom>
          <a:noFill/>
          <a:ln w="9525">
            <a:noFill/>
            <a:miter lim="800000"/>
            <a:headEnd/>
            <a:tailEnd/>
          </a:ln>
        </p:spPr>
      </p:pic>
      <p:sp>
        <p:nvSpPr>
          <p:cNvPr id="53252" name="Metin kutusu 3"/>
          <p:cNvSpPr txBox="1">
            <a:spLocks noChangeArrowheads="1"/>
          </p:cNvSpPr>
          <p:nvPr/>
        </p:nvSpPr>
        <p:spPr bwMode="auto">
          <a:xfrm>
            <a:off x="3563938" y="188913"/>
            <a:ext cx="1925637" cy="461962"/>
          </a:xfrm>
          <a:prstGeom prst="rect">
            <a:avLst/>
          </a:prstGeom>
          <a:noFill/>
          <a:ln w="9525">
            <a:noFill/>
            <a:miter lim="800000"/>
            <a:headEnd/>
            <a:tailEnd/>
          </a:ln>
        </p:spPr>
        <p:txBody>
          <a:bodyPr wrap="none">
            <a:spAutoFit/>
          </a:bodyPr>
          <a:lstStyle/>
          <a:p>
            <a:r>
              <a:rPr lang="tr-TR" altLang="tr-TR" sz="2400" b="1">
                <a:solidFill>
                  <a:srgbClr val="0070C0"/>
                </a:solidFill>
                <a:latin typeface="Calibri" pitchFamily="34" charset="0"/>
              </a:rPr>
              <a:t>D.BİNA GİRİŞİ</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cstate="print"/>
          <a:srcRect/>
          <a:stretch>
            <a:fillRect/>
          </a:stretch>
        </p:blipFill>
        <p:spPr bwMode="auto">
          <a:xfrm>
            <a:off x="323850" y="1412875"/>
            <a:ext cx="8496300" cy="3960813"/>
          </a:xfrm>
          <a:prstGeom prst="rect">
            <a:avLst/>
          </a:prstGeom>
          <a:noFill/>
          <a:ln w="9525">
            <a:noFill/>
            <a:miter lim="800000"/>
            <a:headEnd/>
            <a:tailEnd/>
          </a:ln>
        </p:spPr>
      </p:pic>
      <p:sp>
        <p:nvSpPr>
          <p:cNvPr id="54277" name="Metin kutusu 4"/>
          <p:cNvSpPr txBox="1">
            <a:spLocks noChangeArrowheads="1"/>
          </p:cNvSpPr>
          <p:nvPr/>
        </p:nvSpPr>
        <p:spPr bwMode="auto">
          <a:xfrm>
            <a:off x="3563938" y="188913"/>
            <a:ext cx="1925637" cy="461962"/>
          </a:xfrm>
          <a:prstGeom prst="rect">
            <a:avLst/>
          </a:prstGeom>
          <a:noFill/>
          <a:ln w="9525">
            <a:noFill/>
            <a:miter lim="800000"/>
            <a:headEnd/>
            <a:tailEnd/>
          </a:ln>
        </p:spPr>
        <p:txBody>
          <a:bodyPr wrap="none">
            <a:spAutoFit/>
          </a:bodyPr>
          <a:lstStyle/>
          <a:p>
            <a:r>
              <a:rPr lang="tr-TR" altLang="tr-TR" sz="2400" b="1">
                <a:solidFill>
                  <a:srgbClr val="0070C0"/>
                </a:solidFill>
                <a:latin typeface="Calibri" pitchFamily="34" charset="0"/>
              </a:rPr>
              <a:t>D.BİNA GİRİŞİ</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cstate="print"/>
          <a:srcRect/>
          <a:stretch>
            <a:fillRect/>
          </a:stretch>
        </p:blipFill>
        <p:spPr bwMode="auto">
          <a:xfrm>
            <a:off x="179388" y="115888"/>
            <a:ext cx="8785225" cy="6626225"/>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3"/>
          <p:cNvPicPr>
            <a:picLocks noChangeAspect="1" noChangeArrowheads="1"/>
          </p:cNvPicPr>
          <p:nvPr/>
        </p:nvPicPr>
        <p:blipFill>
          <a:blip r:embed="rId2" cstate="print"/>
          <a:srcRect/>
          <a:stretch>
            <a:fillRect/>
          </a:stretch>
        </p:blipFill>
        <p:spPr bwMode="auto">
          <a:xfrm>
            <a:off x="250825" y="836613"/>
            <a:ext cx="8497888" cy="5040312"/>
          </a:xfrm>
          <a:prstGeom prst="rect">
            <a:avLst/>
          </a:prstGeom>
          <a:noFill/>
          <a:ln w="9525">
            <a:noFill/>
            <a:miter lim="800000"/>
            <a:headEnd/>
            <a:tailEnd/>
          </a:ln>
        </p:spPr>
      </p:pic>
      <p:sp>
        <p:nvSpPr>
          <p:cNvPr id="57352" name="Metin kutusu 9"/>
          <p:cNvSpPr txBox="1">
            <a:spLocks noChangeArrowheads="1"/>
          </p:cNvSpPr>
          <p:nvPr/>
        </p:nvSpPr>
        <p:spPr bwMode="auto">
          <a:xfrm>
            <a:off x="3563938" y="188913"/>
            <a:ext cx="1925637" cy="461962"/>
          </a:xfrm>
          <a:prstGeom prst="rect">
            <a:avLst/>
          </a:prstGeom>
          <a:noFill/>
          <a:ln w="9525">
            <a:noFill/>
            <a:miter lim="800000"/>
            <a:headEnd/>
            <a:tailEnd/>
          </a:ln>
        </p:spPr>
        <p:txBody>
          <a:bodyPr wrap="none">
            <a:spAutoFit/>
          </a:bodyPr>
          <a:lstStyle/>
          <a:p>
            <a:r>
              <a:rPr lang="tr-TR" altLang="tr-TR" sz="2400" b="1">
                <a:solidFill>
                  <a:srgbClr val="0070C0"/>
                </a:solidFill>
                <a:latin typeface="Calibri" pitchFamily="34" charset="0"/>
              </a:rPr>
              <a:t>D.BİNA GİRİŞİ</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2" cstate="print"/>
          <a:srcRect/>
          <a:stretch>
            <a:fillRect/>
          </a:stretch>
        </p:blipFill>
        <p:spPr bwMode="auto">
          <a:xfrm>
            <a:off x="261938" y="260350"/>
            <a:ext cx="8640762" cy="5419725"/>
          </a:xfrm>
          <a:prstGeom prst="rect">
            <a:avLst/>
          </a:prstGeom>
          <a:noFill/>
          <a:ln w="9525">
            <a:noFill/>
            <a:miter lim="800000"/>
            <a:headEnd/>
            <a:tailEnd/>
          </a:ln>
        </p:spPr>
      </p:pic>
      <p:pic>
        <p:nvPicPr>
          <p:cNvPr id="58374" name="Picture 3"/>
          <p:cNvPicPr>
            <a:picLocks noChangeAspect="1" noChangeArrowheads="1"/>
          </p:cNvPicPr>
          <p:nvPr/>
        </p:nvPicPr>
        <p:blipFill>
          <a:blip r:embed="rId3" cstate="print"/>
          <a:srcRect/>
          <a:stretch>
            <a:fillRect/>
          </a:stretch>
        </p:blipFill>
        <p:spPr bwMode="auto">
          <a:xfrm>
            <a:off x="261938" y="5805488"/>
            <a:ext cx="8640762" cy="581025"/>
          </a:xfrm>
          <a:prstGeom prst="rect">
            <a:avLst/>
          </a:prstGeom>
          <a:noFill/>
          <a:ln w="9525">
            <a:noFill/>
            <a:miter lim="800000"/>
            <a:headEnd/>
            <a:tailEnd/>
          </a:ln>
        </p:spPr>
      </p:pic>
      <p:cxnSp>
        <p:nvCxnSpPr>
          <p:cNvPr id="8" name="Düz Bağlayıcı 7"/>
          <p:cNvCxnSpPr/>
          <p:nvPr/>
        </p:nvCxnSpPr>
        <p:spPr>
          <a:xfrm flipH="1">
            <a:off x="261938" y="5805488"/>
            <a:ext cx="2581275" cy="5810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H="1" flipV="1">
            <a:off x="276225" y="5805488"/>
            <a:ext cx="2566988" cy="550862"/>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p:cNvPicPr>
            <a:picLocks noChangeAspect="1" noChangeArrowheads="1"/>
          </p:cNvPicPr>
          <p:nvPr/>
        </p:nvPicPr>
        <p:blipFill>
          <a:blip r:embed="rId2" cstate="print"/>
          <a:srcRect/>
          <a:stretch>
            <a:fillRect/>
          </a:stretch>
        </p:blipFill>
        <p:spPr bwMode="auto">
          <a:xfrm>
            <a:off x="107950" y="115888"/>
            <a:ext cx="8964613" cy="6337300"/>
          </a:xfrm>
          <a:prstGeom prst="rect">
            <a:avLst/>
          </a:prstGeom>
          <a:noFill/>
          <a:ln w="9525">
            <a:noFill/>
            <a:miter lim="800000"/>
            <a:headEnd/>
            <a:tailEnd/>
          </a:ln>
        </p:spPr>
      </p:pic>
      <p:sp>
        <p:nvSpPr>
          <p:cNvPr id="59395" name="Metin kutusu 1"/>
          <p:cNvSpPr txBox="1">
            <a:spLocks noChangeArrowheads="1"/>
          </p:cNvSpPr>
          <p:nvPr/>
        </p:nvSpPr>
        <p:spPr bwMode="auto">
          <a:xfrm>
            <a:off x="180975" y="6521450"/>
            <a:ext cx="6696075" cy="369888"/>
          </a:xfrm>
          <a:prstGeom prst="rect">
            <a:avLst/>
          </a:prstGeom>
          <a:noFill/>
          <a:ln w="9525">
            <a:noFill/>
            <a:miter lim="800000"/>
            <a:headEnd/>
            <a:tailEnd/>
          </a:ln>
        </p:spPr>
        <p:txBody>
          <a:bodyPr>
            <a:spAutoFit/>
          </a:bodyPr>
          <a:lstStyle/>
          <a:p>
            <a:r>
              <a:rPr lang="tr-TR" altLang="tr-TR" b="1" dirty="0">
                <a:latin typeface="Calibri" pitchFamily="34" charset="0"/>
              </a:rPr>
              <a:t>- </a:t>
            </a:r>
            <a:r>
              <a:rPr lang="tr-TR" altLang="tr-TR" dirty="0">
                <a:latin typeface="Calibri" pitchFamily="34" charset="0"/>
              </a:rPr>
              <a:t> </a:t>
            </a:r>
            <a:r>
              <a:rPr lang="tr-TR" altLang="tr-TR" sz="1600" dirty="0">
                <a:latin typeface="Calibri" pitchFamily="34" charset="0"/>
              </a:rPr>
              <a:t>E.2 sorusu yeni formda yoktur.</a:t>
            </a:r>
          </a:p>
        </p:txBody>
      </p:sp>
      <p:sp>
        <p:nvSpPr>
          <p:cNvPr id="59396" name="Metin kutusu 5"/>
          <p:cNvSpPr txBox="1">
            <a:spLocks noChangeArrowheads="1"/>
          </p:cNvSpPr>
          <p:nvPr/>
        </p:nvSpPr>
        <p:spPr bwMode="auto">
          <a:xfrm>
            <a:off x="2501900" y="5300663"/>
            <a:ext cx="4176713" cy="646112"/>
          </a:xfrm>
          <a:prstGeom prst="rect">
            <a:avLst/>
          </a:prstGeom>
          <a:noFill/>
          <a:ln w="9525">
            <a:noFill/>
            <a:miter lim="800000"/>
            <a:headEnd/>
            <a:tailEnd/>
          </a:ln>
        </p:spPr>
        <p:txBody>
          <a:bodyPr>
            <a:spAutoFit/>
          </a:bodyPr>
          <a:lstStyle/>
          <a:p>
            <a:pPr algn="ctr"/>
            <a:r>
              <a:rPr lang="tr-TR" altLang="tr-TR" sz="3600" b="1">
                <a:solidFill>
                  <a:srgbClr val="FF0000"/>
                </a:solidFill>
                <a:latin typeface="Calibri" pitchFamily="34" charset="0"/>
              </a:rPr>
              <a:t>İPTAL</a:t>
            </a:r>
          </a:p>
        </p:txBody>
      </p:sp>
      <p:cxnSp>
        <p:nvCxnSpPr>
          <p:cNvPr id="7" name="Düz Bağlayıcı 6"/>
          <p:cNvCxnSpPr/>
          <p:nvPr/>
        </p:nvCxnSpPr>
        <p:spPr>
          <a:xfrm flipH="1">
            <a:off x="180975" y="6007100"/>
            <a:ext cx="433388"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flipH="1">
            <a:off x="1042988" y="6059488"/>
            <a:ext cx="433387"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flipH="1">
            <a:off x="1692275" y="6059488"/>
            <a:ext cx="433388"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flipH="1">
            <a:off x="2916238" y="6016625"/>
            <a:ext cx="433387"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flipH="1">
            <a:off x="3708400" y="6046788"/>
            <a:ext cx="433388"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flipH="1">
            <a:off x="4589463" y="6016625"/>
            <a:ext cx="433387"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flipH="1">
            <a:off x="5508625" y="6026150"/>
            <a:ext cx="433388"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flipH="1">
            <a:off x="6416675" y="6016625"/>
            <a:ext cx="433388"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flipH="1">
            <a:off x="7451725" y="6016625"/>
            <a:ext cx="433388"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flipH="1">
            <a:off x="8459788" y="6046788"/>
            <a:ext cx="433387" cy="3905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3" name="Metin kutusu 2"/>
          <p:cNvSpPr txBox="1"/>
          <p:nvPr/>
        </p:nvSpPr>
        <p:spPr>
          <a:xfrm>
            <a:off x="1628775" y="1674813"/>
            <a:ext cx="485775" cy="831850"/>
          </a:xfrm>
          <a:prstGeom prst="rect">
            <a:avLst/>
          </a:prstGeom>
          <a:solidFill>
            <a:schemeClr val="accent4">
              <a:lumMod val="60000"/>
              <a:lumOff val="40000"/>
            </a:schemeClr>
          </a:solidFill>
        </p:spPr>
        <p:txBody>
          <a:bodyPr wrap="none">
            <a:spAutoFit/>
          </a:bodyPr>
          <a:lstStyle/>
          <a:p>
            <a:pPr fontAlgn="auto">
              <a:spcBef>
                <a:spcPts val="0"/>
              </a:spcBef>
              <a:spcAft>
                <a:spcPts val="0"/>
              </a:spcAft>
              <a:defRPr/>
            </a:pPr>
            <a:r>
              <a:rPr lang="tr-TR" sz="4800" dirty="0">
                <a:solidFill>
                  <a:srgbClr val="FF0000"/>
                </a:solidFill>
                <a:latin typeface="+mn-lt"/>
                <a:cs typeface="+mn-cs"/>
              </a:rPr>
              <a:t>T</a:t>
            </a:r>
          </a:p>
        </p:txBody>
      </p:sp>
      <p:sp>
        <p:nvSpPr>
          <p:cNvPr id="19" name="Altbilgi Yer Tutucusu 1"/>
          <p:cNvSpPr txBox="1">
            <a:spLocks/>
          </p:cNvSpPr>
          <p:nvPr/>
        </p:nvSpPr>
        <p:spPr>
          <a:xfrm>
            <a:off x="2700338" y="6416675"/>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nvGraphicFramePr>
        <p:xfrm>
          <a:off x="323528" y="476672"/>
          <a:ext cx="8229922" cy="5187072"/>
        </p:xfrm>
        <a:graphic>
          <a:graphicData uri="http://schemas.openxmlformats.org/drawingml/2006/table">
            <a:tbl>
              <a:tblPr/>
              <a:tblGrid>
                <a:gridCol w="8229922">
                  <a:extLst>
                    <a:ext uri="{9D8B030D-6E8A-4147-A177-3AD203B41FA5}">
                      <a16:colId xmlns:a16="http://schemas.microsoft.com/office/drawing/2014/main" xmlns="" val="20000"/>
                    </a:ext>
                  </a:extLst>
                </a:gridCol>
              </a:tblGrid>
              <a:tr h="4465216">
                <a:tc>
                  <a:txBody>
                    <a:bodyPr/>
                    <a:lstStyle/>
                    <a:p>
                      <a:pPr algn="l" fontAlgn="ctr"/>
                      <a:r>
                        <a:rPr lang="tr-TR" sz="1600" b="1" i="0" u="none" strike="noStrike" dirty="0">
                          <a:solidFill>
                            <a:srgbClr val="FF0000"/>
                          </a:solidFill>
                          <a:effectLst/>
                          <a:latin typeface="Times New Roman"/>
                        </a:rPr>
                        <a:t>                                                                                                                                                                             </a:t>
                      </a:r>
                      <a:r>
                        <a:rPr lang="tr-TR" sz="2800" b="1" i="0" u="none" strike="noStrike" dirty="0">
                          <a:solidFill>
                            <a:srgbClr val="0070C0"/>
                          </a:solidFill>
                          <a:effectLst/>
                          <a:latin typeface="Times New Roman"/>
                        </a:rPr>
                        <a:t>G</a:t>
                      </a:r>
                      <a:r>
                        <a:rPr lang="tr-TR" sz="2400" b="1" i="0" u="none" strike="noStrike" dirty="0">
                          <a:solidFill>
                            <a:srgbClr val="0070C0"/>
                          </a:solidFill>
                          <a:effectLst/>
                          <a:latin typeface="Times New Roman"/>
                        </a:rPr>
                        <a:t>. TUVALETLER </a:t>
                      </a:r>
                      <a:r>
                        <a:rPr lang="tr-TR" sz="2400" b="1" i="0" u="none" strike="noStrike" dirty="0">
                          <a:solidFill>
                            <a:srgbClr val="FF0000"/>
                          </a:solidFill>
                          <a:effectLst/>
                          <a:latin typeface="Times New Roman"/>
                        </a:rPr>
                        <a:t/>
                      </a:r>
                      <a:br>
                        <a:rPr lang="tr-TR" sz="2400" b="1" i="0" u="none" strike="noStrike" dirty="0">
                          <a:solidFill>
                            <a:srgbClr val="FF0000"/>
                          </a:solidFill>
                          <a:effectLst/>
                          <a:latin typeface="Times New Roman"/>
                        </a:rPr>
                      </a:br>
                      <a:r>
                        <a:rPr lang="tr-TR" sz="2400" b="1" i="0" u="none" strike="noStrike" dirty="0">
                          <a:solidFill>
                            <a:srgbClr val="FF0000"/>
                          </a:solidFill>
                          <a:effectLst/>
                          <a:latin typeface="Times New Roman"/>
                        </a:rPr>
                        <a:t>1. Bu bölüm sadece yetişkin tuvaletleri için doldurulacaktır.</a:t>
                      </a:r>
                      <a:br>
                        <a:rPr lang="tr-TR" sz="2400" b="1" i="0" u="none" strike="noStrike" dirty="0">
                          <a:solidFill>
                            <a:srgbClr val="FF0000"/>
                          </a:solidFill>
                          <a:effectLst/>
                          <a:latin typeface="Times New Roman"/>
                        </a:rPr>
                      </a:br>
                      <a:r>
                        <a:rPr lang="tr-TR" sz="2400" b="1" i="0" u="none" strike="noStrike" dirty="0">
                          <a:solidFill>
                            <a:srgbClr val="FF0000"/>
                          </a:solidFill>
                          <a:effectLst/>
                          <a:latin typeface="Times New Roman"/>
                        </a:rPr>
                        <a:t>2. Bina birden fazla bloktan oluşuyorsa bu bölüm her bir blok için ayrı ayrı doldurulacaktır.</a:t>
                      </a:r>
                      <a:br>
                        <a:rPr lang="tr-TR" sz="2400" b="1" i="0" u="none" strike="noStrike" dirty="0">
                          <a:solidFill>
                            <a:srgbClr val="FF0000"/>
                          </a:solidFill>
                          <a:effectLst/>
                          <a:latin typeface="Times New Roman"/>
                        </a:rPr>
                      </a:br>
                      <a:r>
                        <a:rPr lang="tr-TR" sz="2400" b="1" i="0" u="none" strike="noStrike" dirty="0">
                          <a:solidFill>
                            <a:srgbClr val="FF0000"/>
                          </a:solidFill>
                          <a:effectLst/>
                          <a:latin typeface="Times New Roman"/>
                        </a:rPr>
                        <a:t>3. Binada/yapıda personel kullanımına yönelik dahi tuvalet  bulunmuyorsa bu bölüm doldurulmayacaktır.  10/08/2005 tarihli İşyeri Açma ve Çalışma Ruhsatlarına İlişkin Yönetmelik kapsamında ruhsatlandırılan işyerlerinde ruhsat verilirken tuvalet bulunma şartı aranmayanlar için bu bölüm doldurulmayacaktır.</a:t>
                      </a:r>
                      <a:br>
                        <a:rPr lang="tr-TR" sz="2400" b="1" i="0" u="none" strike="noStrike" dirty="0">
                          <a:solidFill>
                            <a:srgbClr val="FF0000"/>
                          </a:solidFill>
                          <a:effectLst/>
                          <a:latin typeface="Times New Roman"/>
                        </a:rPr>
                      </a:br>
                      <a:r>
                        <a:rPr lang="tr-TR" sz="2400" b="1" i="0" u="none" strike="noStrike" dirty="0">
                          <a:solidFill>
                            <a:srgbClr val="FF0000"/>
                          </a:solidFill>
                          <a:effectLst/>
                          <a:latin typeface="Times New Roman"/>
                        </a:rPr>
                        <a:t>4. İlgili mevzuatı kapsamında ruhsat verilirken tuvalet şartı aranmayan diğer işyerleri içinde bu bölüm doldurulmayacaktır.</a:t>
                      </a:r>
                      <a:r>
                        <a:rPr lang="tr-TR" sz="800" b="1" i="0" u="none" strike="noStrike" dirty="0">
                          <a:solidFill>
                            <a:srgbClr val="FF0000"/>
                          </a:solidFill>
                          <a:effectLst/>
                          <a:latin typeface="Times New Roman"/>
                        </a:rPr>
                        <a:t/>
                      </a:r>
                      <a:br>
                        <a:rPr lang="tr-TR" sz="800" b="1" i="0" u="none" strike="noStrike" dirty="0">
                          <a:solidFill>
                            <a:srgbClr val="FF0000"/>
                          </a:solidFill>
                          <a:effectLst/>
                          <a:latin typeface="Times New Roman"/>
                        </a:rPr>
                      </a:br>
                      <a:endParaRPr lang="tr-TR" sz="800" b="1" i="0" u="none" strike="noStrike" dirty="0">
                        <a:solidFill>
                          <a:srgbClr val="FF0000"/>
                        </a:solidFill>
                        <a:effectLst/>
                        <a:latin typeface="Times New Roman"/>
                      </a:endParaRPr>
                    </a:p>
                  </a:txBody>
                  <a:tcPr marL="5472" marR="5472" marT="54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0"/>
                  </a:ext>
                </a:extLst>
              </a:tr>
            </a:tbl>
          </a:graphicData>
        </a:graphic>
      </p:graphicFrame>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288" y="1484313"/>
            <a:ext cx="8134350" cy="2952750"/>
          </a:xfrm>
        </p:spPr>
        <p:txBody>
          <a:bodyPr/>
          <a:lstStyle/>
          <a:p>
            <a:pPr eaLnBrk="1" hangingPunct="1"/>
            <a:r>
              <a:rPr lang="tr-TR" altLang="tr-TR" sz="4000" b="1" smtClean="0">
                <a:solidFill>
                  <a:srgbClr val="0070C0"/>
                </a:solidFill>
              </a:rPr>
              <a:t>İŞYERİ AÇMA VE ÇALIŞMA RUHSATLARINA İLİŞKİN YÖNETMELİĞE GÖRE TUVALET BULUNDURMASI GEREKEN YERLER</a:t>
            </a:r>
            <a:r>
              <a:rPr lang="tr-TR" altLang="tr-TR" sz="4000" smtClean="0"/>
              <a:t/>
            </a:r>
            <a:br>
              <a:rPr lang="tr-TR" altLang="tr-TR" sz="4000" smtClean="0"/>
            </a:br>
            <a:endParaRPr lang="tr-TR" altLang="tr-TR" sz="4000" smtClean="0"/>
          </a:p>
        </p:txBody>
      </p:sp>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93713" y="549275"/>
            <a:ext cx="8229600" cy="1143000"/>
          </a:xfrm>
        </p:spPr>
        <p:txBody>
          <a:bodyPr rtlCol="0">
            <a:normAutofit fontScale="90000"/>
          </a:bodyPr>
          <a:lstStyle/>
          <a:p>
            <a:pPr eaLnBrk="1" fontAlgn="auto" hangingPunct="1">
              <a:spcAft>
                <a:spcPts val="0"/>
              </a:spcAft>
              <a:defRPr/>
            </a:pPr>
            <a:r>
              <a:rPr lang="tr-TR" b="1" dirty="0">
                <a:solidFill>
                  <a:srgbClr val="0070C0"/>
                </a:solidFill>
              </a:rPr>
              <a:t>A.SIHHÎ</a:t>
            </a:r>
            <a:r>
              <a:rPr lang="tr-TR" b="1" dirty="0"/>
              <a:t> </a:t>
            </a:r>
            <a:r>
              <a:rPr lang="tr-TR" b="1" dirty="0">
                <a:solidFill>
                  <a:srgbClr val="0070C0"/>
                </a:solidFill>
              </a:rPr>
              <a:t>MÜESSESELER</a:t>
            </a:r>
            <a:r>
              <a:rPr lang="tr-TR" b="1" dirty="0"/>
              <a:t> </a:t>
            </a:r>
            <a:r>
              <a:rPr lang="tr-TR" dirty="0"/>
              <a:t/>
            </a:r>
            <a:br>
              <a:rPr lang="tr-TR" dirty="0"/>
            </a:br>
            <a:endParaRPr lang="tr-TR" dirty="0"/>
          </a:p>
        </p:txBody>
      </p:sp>
      <p:pic>
        <p:nvPicPr>
          <p:cNvPr id="62467" name="Picture 2" descr="C:\Users\pc\Desktop\Resim12.png"/>
          <p:cNvPicPr>
            <a:picLocks noChangeAspect="1" noChangeArrowheads="1"/>
          </p:cNvPicPr>
          <p:nvPr/>
        </p:nvPicPr>
        <p:blipFill>
          <a:blip r:embed="rId2" cstate="print"/>
          <a:srcRect/>
          <a:stretch>
            <a:fillRect/>
          </a:stretch>
        </p:blipFill>
        <p:spPr bwMode="auto">
          <a:xfrm>
            <a:off x="323850" y="1844675"/>
            <a:ext cx="8569325" cy="3455988"/>
          </a:xfrm>
          <a:prstGeom prst="rect">
            <a:avLst/>
          </a:prstGeom>
          <a:noFill/>
          <a:ln w="9525">
            <a:noFill/>
            <a:miter lim="800000"/>
            <a:headEnd/>
            <a:tailEnd/>
          </a:ln>
        </p:spPr>
      </p:pic>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ikdörtgen 2"/>
          <p:cNvSpPr>
            <a:spLocks noChangeArrowheads="1"/>
          </p:cNvSpPr>
          <p:nvPr/>
        </p:nvSpPr>
        <p:spPr bwMode="auto">
          <a:xfrm>
            <a:off x="3059113" y="476250"/>
            <a:ext cx="2862262" cy="584200"/>
          </a:xfrm>
          <a:prstGeom prst="rect">
            <a:avLst/>
          </a:prstGeom>
          <a:noFill/>
          <a:ln w="9525">
            <a:noFill/>
            <a:miter lim="800000"/>
            <a:headEnd/>
            <a:tailEnd/>
          </a:ln>
        </p:spPr>
        <p:txBody>
          <a:bodyPr wrap="none">
            <a:spAutoFit/>
          </a:bodyPr>
          <a:lstStyle/>
          <a:p>
            <a:r>
              <a:rPr lang="tr-TR" altLang="tr-TR" sz="3200" b="1">
                <a:solidFill>
                  <a:srgbClr val="0070C0"/>
                </a:solidFill>
                <a:latin typeface="Calibri" pitchFamily="34" charset="0"/>
              </a:rPr>
              <a:t>G. TUVALETLER</a:t>
            </a:r>
            <a:r>
              <a:rPr lang="tr-TR" altLang="tr-TR" sz="3200">
                <a:solidFill>
                  <a:srgbClr val="0070C0"/>
                </a:solidFill>
                <a:latin typeface="Calibri" pitchFamily="34" charset="0"/>
              </a:rPr>
              <a:t> </a:t>
            </a:r>
          </a:p>
        </p:txBody>
      </p:sp>
      <p:graphicFrame>
        <p:nvGraphicFramePr>
          <p:cNvPr id="5" name="Tablo 4"/>
          <p:cNvGraphicFramePr>
            <a:graphicFrameLocks noGrp="1"/>
          </p:cNvGraphicFramePr>
          <p:nvPr/>
        </p:nvGraphicFramePr>
        <p:xfrm>
          <a:off x="467544" y="1628800"/>
          <a:ext cx="8229600" cy="3096344"/>
        </p:xfrm>
        <a:graphic>
          <a:graphicData uri="http://schemas.openxmlformats.org/drawingml/2006/table">
            <a:tbl>
              <a:tblPr/>
              <a:tblGrid>
                <a:gridCol w="2604363">
                  <a:extLst>
                    <a:ext uri="{9D8B030D-6E8A-4147-A177-3AD203B41FA5}">
                      <a16:colId xmlns:a16="http://schemas.microsoft.com/office/drawing/2014/main" xmlns="" val="20000"/>
                    </a:ext>
                  </a:extLst>
                </a:gridCol>
                <a:gridCol w="552228">
                  <a:extLst>
                    <a:ext uri="{9D8B030D-6E8A-4147-A177-3AD203B41FA5}">
                      <a16:colId xmlns:a16="http://schemas.microsoft.com/office/drawing/2014/main" xmlns="" val="20001"/>
                    </a:ext>
                  </a:extLst>
                </a:gridCol>
                <a:gridCol w="5073009">
                  <a:extLst>
                    <a:ext uri="{9D8B030D-6E8A-4147-A177-3AD203B41FA5}">
                      <a16:colId xmlns:a16="http://schemas.microsoft.com/office/drawing/2014/main" xmlns="" val="20002"/>
                    </a:ext>
                  </a:extLst>
                </a:gridCol>
              </a:tblGrid>
              <a:tr h="553798">
                <a:tc>
                  <a:txBody>
                    <a:bodyPr/>
                    <a:lstStyle/>
                    <a:p>
                      <a:pPr algn="ctr" fontAlgn="ctr"/>
                      <a:r>
                        <a:rPr lang="tr-TR" sz="1800" b="0" i="0" u="none" strike="noStrike" dirty="0">
                          <a:solidFill>
                            <a:srgbClr val="000000"/>
                          </a:solidFill>
                          <a:effectLst/>
                          <a:latin typeface="Times New Roman"/>
                        </a:rPr>
                        <a:t> </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a:solidFill>
                            <a:srgbClr val="000000"/>
                          </a:solidFill>
                          <a:effectLst/>
                          <a:latin typeface="Times New Roman"/>
                        </a:rPr>
                        <a:t>G.1</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i-FI" sz="1800" b="0" i="0" u="none" strike="noStrike">
                          <a:solidFill>
                            <a:srgbClr val="000000"/>
                          </a:solidFill>
                          <a:effectLst/>
                          <a:latin typeface="Times New Roman"/>
                        </a:rPr>
                        <a:t>Binada kaç tane tuvalet</a:t>
                      </a:r>
                      <a:r>
                        <a:rPr lang="fi-FI" sz="1800" b="0" i="0" u="none" strike="noStrike">
                          <a:solidFill>
                            <a:srgbClr val="FF0000"/>
                          </a:solidFill>
                          <a:effectLst/>
                          <a:latin typeface="Times New Roman"/>
                        </a:rPr>
                        <a:t> kabini </a:t>
                      </a:r>
                      <a:r>
                        <a:rPr lang="fi-FI" sz="1800" b="0" i="0" u="none" strike="noStrike">
                          <a:solidFill>
                            <a:srgbClr val="000000"/>
                          </a:solidFill>
                          <a:effectLst/>
                          <a:latin typeface="Times New Roman"/>
                        </a:rPr>
                        <a:t>vardır?</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090981">
                <a:tc>
                  <a:txBody>
                    <a:bodyPr/>
                    <a:lstStyle/>
                    <a:p>
                      <a:pPr algn="ctr" fontAlgn="ctr"/>
                      <a:r>
                        <a:rPr lang="tr-TR" sz="1800" b="0"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a:solidFill>
                            <a:srgbClr val="FF0000"/>
                          </a:solidFill>
                          <a:effectLst/>
                          <a:latin typeface="Times New Roman"/>
                        </a:rPr>
                        <a:t>G.2</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0" i="0" u="none" strike="noStrike">
                          <a:solidFill>
                            <a:srgbClr val="000000"/>
                          </a:solidFill>
                          <a:effectLst/>
                          <a:latin typeface="Times New Roman"/>
                        </a:rPr>
                        <a:t>Binada engelli tuvaleti var mıdır?                  </a:t>
                      </a:r>
                      <a:br>
                        <a:rPr lang="tr-TR" sz="1800" b="0" i="0" u="none" strike="noStrike">
                          <a:solidFill>
                            <a:srgbClr val="000000"/>
                          </a:solidFill>
                          <a:effectLst/>
                          <a:latin typeface="Times New Roman"/>
                        </a:rPr>
                      </a:br>
                      <a:r>
                        <a:rPr lang="tr-TR" sz="1800" b="0" i="0" u="none" strike="noStrike">
                          <a:solidFill>
                            <a:srgbClr val="000000"/>
                          </a:solidFill>
                          <a:effectLst/>
                          <a:latin typeface="Times New Roman"/>
                        </a:rPr>
                        <a:t>Cevabınız </a:t>
                      </a:r>
                      <a:r>
                        <a:rPr lang="tr-TR" sz="1800" b="1" i="0" u="none" strike="noStrike">
                          <a:solidFill>
                            <a:srgbClr val="000000"/>
                          </a:solidFill>
                          <a:effectLst/>
                          <a:latin typeface="Times New Roman"/>
                        </a:rPr>
                        <a:t>hayırsa H.BİNA İÇİ YATAY DOLAŞIM</a:t>
                      </a:r>
                      <a:r>
                        <a:rPr lang="tr-TR" sz="1800" b="0" i="0" u="none" strike="noStrike">
                          <a:solidFill>
                            <a:srgbClr val="000000"/>
                          </a:solidFill>
                          <a:effectLst/>
                          <a:latin typeface="Times New Roman"/>
                        </a:rPr>
                        <a:t> bölümü sorularına geçiniz.</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451565">
                <a:tc>
                  <a:txBody>
                    <a:bodyPr/>
                    <a:lstStyle/>
                    <a:p>
                      <a:pPr algn="ctr" fontAlgn="ctr"/>
                      <a:r>
                        <a:rPr lang="tr-TR" sz="1800" b="0"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a:solidFill>
                            <a:srgbClr val="FF0000"/>
                          </a:solidFill>
                          <a:effectLst/>
                          <a:latin typeface="Times New Roman"/>
                        </a:rPr>
                        <a:t>G.3</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0" i="0" u="none" strike="noStrike" dirty="0">
                          <a:solidFill>
                            <a:srgbClr val="000000"/>
                          </a:solidFill>
                          <a:effectLst/>
                          <a:latin typeface="Times New Roman"/>
                        </a:rPr>
                        <a:t>Binada en az bir adet kadın ve bir adet erkek veya bağımsız girişi olan en az bir adet kadın-erkek ortak kullanımda olan engelli tuvalet kabini var mıdır? </a:t>
                      </a:r>
                      <a:br>
                        <a:rPr lang="tr-TR" sz="1800" b="0" i="0" u="none" strike="noStrike" dirty="0">
                          <a:solidFill>
                            <a:srgbClr val="000000"/>
                          </a:solidFill>
                          <a:effectLst/>
                          <a:latin typeface="Times New Roman"/>
                        </a:rPr>
                      </a:br>
                      <a:endParaRPr lang="tr-TR" sz="1800" b="0" i="0" u="none" strike="noStrike" dirty="0">
                        <a:solidFill>
                          <a:srgbClr val="000000"/>
                        </a:solidFill>
                        <a:effectLst/>
                        <a:latin typeface="Times New Roman"/>
                      </a:endParaRP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etin kutusu 1"/>
          <p:cNvSpPr txBox="1">
            <a:spLocks noChangeArrowheads="1"/>
          </p:cNvSpPr>
          <p:nvPr/>
        </p:nvSpPr>
        <p:spPr bwMode="auto">
          <a:xfrm>
            <a:off x="251520" y="1412776"/>
            <a:ext cx="8784530" cy="4555093"/>
          </a:xfrm>
          <a:prstGeom prst="rect">
            <a:avLst/>
          </a:prstGeom>
          <a:noFill/>
          <a:ln w="9525">
            <a:noFill/>
            <a:miter lim="800000"/>
            <a:headEnd/>
            <a:tailEnd/>
          </a:ln>
        </p:spPr>
        <p:txBody>
          <a:bodyPr wrap="square">
            <a:spAutoFit/>
          </a:bodyPr>
          <a:lstStyle/>
          <a:p>
            <a:r>
              <a:rPr lang="tr-TR" altLang="tr-TR" sz="2000" b="1" dirty="0">
                <a:solidFill>
                  <a:srgbClr val="C00000"/>
                </a:solidFill>
                <a:latin typeface="Tahoma" pitchFamily="34" charset="0"/>
                <a:cs typeface="Tahoma" pitchFamily="34" charset="0"/>
              </a:rPr>
              <a:t>İZLEME VE DENETLEME FORMLARI;</a:t>
            </a:r>
          </a:p>
          <a:p>
            <a:endParaRPr lang="tr-TR" altLang="tr-TR" dirty="0">
              <a:latin typeface="Tahoma" pitchFamily="34" charset="0"/>
              <a:cs typeface="Tahoma" pitchFamily="34" charset="0"/>
            </a:endParaRPr>
          </a:p>
          <a:p>
            <a:pPr algn="just"/>
            <a:r>
              <a:rPr lang="tr-TR" altLang="tr-TR" dirty="0">
                <a:latin typeface="Tahoma" pitchFamily="34" charset="0"/>
                <a:cs typeface="Tahoma" pitchFamily="34" charset="0"/>
              </a:rPr>
              <a:t>EK1 BİNALAR (673 soru) </a:t>
            </a:r>
          </a:p>
          <a:p>
            <a:r>
              <a:rPr lang="tr-TR" altLang="tr-TR" dirty="0" smtClean="0">
                <a:latin typeface="Tahoma" pitchFamily="34" charset="0"/>
                <a:cs typeface="Tahoma" pitchFamily="34" charset="0"/>
              </a:rPr>
              <a:t>EK </a:t>
            </a:r>
            <a:r>
              <a:rPr lang="tr-TR" altLang="tr-TR" dirty="0">
                <a:latin typeface="Tahoma" pitchFamily="34" charset="0"/>
                <a:cs typeface="Tahoma" pitchFamily="34" charset="0"/>
              </a:rPr>
              <a:t>2 AÇIK ALANLAR (858 soru)</a:t>
            </a:r>
          </a:p>
          <a:p>
            <a:r>
              <a:rPr lang="tr-TR" altLang="tr-TR" dirty="0">
                <a:latin typeface="Tahoma" pitchFamily="34" charset="0"/>
                <a:cs typeface="Tahoma" pitchFamily="34" charset="0"/>
              </a:rPr>
              <a:t>	A. YAYA KALDIRIMLARI</a:t>
            </a:r>
          </a:p>
          <a:p>
            <a:r>
              <a:rPr lang="tr-TR" altLang="tr-TR" dirty="0">
                <a:latin typeface="Tahoma" pitchFamily="34" charset="0"/>
                <a:cs typeface="Tahoma" pitchFamily="34" charset="0"/>
              </a:rPr>
              <a:t>	B. YAYA GEÇİTLERİ</a:t>
            </a:r>
          </a:p>
          <a:p>
            <a:r>
              <a:rPr lang="tr-TR" altLang="tr-TR" dirty="0">
                <a:latin typeface="Tahoma" pitchFamily="34" charset="0"/>
                <a:cs typeface="Tahoma" pitchFamily="34" charset="0"/>
              </a:rPr>
              <a:t>	C.  DURAKLAR</a:t>
            </a:r>
          </a:p>
          <a:p>
            <a:r>
              <a:rPr lang="tr-TR" altLang="tr-TR" dirty="0">
                <a:latin typeface="Tahoma" pitchFamily="34" charset="0"/>
                <a:cs typeface="Tahoma" pitchFamily="34" charset="0"/>
              </a:rPr>
              <a:t>	D. OTOPARKLAR</a:t>
            </a:r>
          </a:p>
          <a:p>
            <a:r>
              <a:rPr lang="tr-TR" altLang="tr-TR" dirty="0">
                <a:latin typeface="Tahoma" pitchFamily="34" charset="0"/>
                <a:cs typeface="Tahoma" pitchFamily="34" charset="0"/>
              </a:rPr>
              <a:t>	E. HALKA AÇIK TELEFON KULÜBELERİ</a:t>
            </a:r>
          </a:p>
          <a:p>
            <a:r>
              <a:rPr lang="tr-TR" altLang="tr-TR" dirty="0">
                <a:latin typeface="Tahoma" pitchFamily="34" charset="0"/>
                <a:cs typeface="Tahoma" pitchFamily="34" charset="0"/>
              </a:rPr>
              <a:t>	F. HALKA AÇIK TUVALETLER</a:t>
            </a:r>
          </a:p>
          <a:p>
            <a:r>
              <a:rPr lang="tr-TR" altLang="tr-TR" dirty="0">
                <a:latin typeface="Tahoma" pitchFamily="34" charset="0"/>
                <a:cs typeface="Tahoma" pitchFamily="34" charset="0"/>
              </a:rPr>
              <a:t>	G. KENT PARKLARI</a:t>
            </a:r>
          </a:p>
          <a:p>
            <a:r>
              <a:rPr lang="tr-TR" altLang="tr-TR" dirty="0" smtClean="0">
                <a:latin typeface="Tahoma" pitchFamily="34" charset="0"/>
                <a:cs typeface="Tahoma" pitchFamily="34" charset="0"/>
              </a:rPr>
              <a:t>EK </a:t>
            </a:r>
            <a:r>
              <a:rPr lang="tr-TR" altLang="tr-TR" dirty="0">
                <a:latin typeface="Tahoma" pitchFamily="34" charset="0"/>
                <a:cs typeface="Tahoma" pitchFamily="34" charset="0"/>
              </a:rPr>
              <a:t>3 TOPLU TAŞIMA ARAÇLARI (240 soru)</a:t>
            </a:r>
          </a:p>
          <a:p>
            <a:r>
              <a:rPr lang="tr-TR" altLang="tr-TR" dirty="0">
                <a:latin typeface="Tahoma" pitchFamily="34" charset="0"/>
                <a:cs typeface="Tahoma" pitchFamily="34" charset="0"/>
              </a:rPr>
              <a:t>	I. SÜRÜCÜ KOLTUĞUNA İLAVE OLARAK SEKİZDEN FAZLA KOLTUĞU 	BULUNAN VE YOLCU TAŞIMAK AMACIYLA KULLANILAN ARAÇLAR</a:t>
            </a:r>
          </a:p>
          <a:p>
            <a:r>
              <a:rPr lang="tr-TR" altLang="tr-TR" dirty="0">
                <a:latin typeface="Tahoma" pitchFamily="34" charset="0"/>
                <a:cs typeface="Tahoma" pitchFamily="34" charset="0"/>
              </a:rPr>
              <a:t>	II. RAYLI SİSTEM TAŞITLARI</a:t>
            </a:r>
          </a:p>
          <a:p>
            <a:r>
              <a:rPr lang="tr-TR" altLang="tr-TR" dirty="0">
                <a:latin typeface="Tahoma" pitchFamily="34" charset="0"/>
                <a:cs typeface="Tahoma" pitchFamily="34" charset="0"/>
              </a:rPr>
              <a:t>	III.GEMİLER</a:t>
            </a:r>
          </a:p>
        </p:txBody>
      </p:sp>
      <p:sp>
        <p:nvSpPr>
          <p:cNvPr id="3" name="Altbilgi Yer Tutucusu 1"/>
          <p:cNvSpPr txBox="1">
            <a:spLocks/>
          </p:cNvSpPr>
          <p:nvPr/>
        </p:nvSpPr>
        <p:spPr>
          <a:xfrm>
            <a:off x="-540568" y="6237312"/>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tr-TR" smtClean="0">
                <a:solidFill>
                  <a:prstClr val="black">
                    <a:tint val="75000"/>
                  </a:prstClr>
                </a:solidFill>
                <a:latin typeface="Calibri"/>
              </a:rPr>
              <a:t>Bu sunumda yer alan içerik kaynak gösterilmeden kullanılamaz</a:t>
            </a:r>
            <a:endParaRPr lang="tr-TR" dirty="0">
              <a:solidFill>
                <a:prstClr val="black">
                  <a:tint val="75000"/>
                </a:prstClr>
              </a:solidFill>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 calcmode="lin" valueType="num">
                                      <p:cBhvr additive="base">
                                        <p:cTn id="7"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4">
                                            <p:txEl>
                                              <p:pRg st="3" end="3"/>
                                            </p:txEl>
                                          </p:spTgt>
                                        </p:tgtEl>
                                        <p:attrNameLst>
                                          <p:attrName>style.visibility</p:attrName>
                                        </p:attrNameLst>
                                      </p:cBhvr>
                                      <p:to>
                                        <p:strVal val="visible"/>
                                      </p:to>
                                    </p:set>
                                    <p:anim calcmode="lin" valueType="num">
                                      <p:cBhvr additive="base">
                                        <p:cTn id="13"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314">
                                            <p:txEl>
                                              <p:pRg st="4" end="4"/>
                                            </p:txEl>
                                          </p:spTgt>
                                        </p:tgtEl>
                                        <p:attrNameLst>
                                          <p:attrName>style.visibility</p:attrName>
                                        </p:attrNameLst>
                                      </p:cBhvr>
                                      <p:to>
                                        <p:strVal val="visible"/>
                                      </p:to>
                                    </p:set>
                                    <p:anim calcmode="lin" valueType="num">
                                      <p:cBhvr additive="base">
                                        <p:cTn id="17"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31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314">
                                            <p:txEl>
                                              <p:pRg st="5" end="5"/>
                                            </p:txEl>
                                          </p:spTgt>
                                        </p:tgtEl>
                                        <p:attrNameLst>
                                          <p:attrName>style.visibility</p:attrName>
                                        </p:attrNameLst>
                                      </p:cBhvr>
                                      <p:to>
                                        <p:strVal val="visible"/>
                                      </p:to>
                                    </p:set>
                                    <p:anim calcmode="lin" valueType="num">
                                      <p:cBhvr additive="base">
                                        <p:cTn id="21"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4">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314">
                                            <p:txEl>
                                              <p:pRg st="6" end="6"/>
                                            </p:txEl>
                                          </p:spTgt>
                                        </p:tgtEl>
                                        <p:attrNameLst>
                                          <p:attrName>style.visibility</p:attrName>
                                        </p:attrNameLst>
                                      </p:cBhvr>
                                      <p:to>
                                        <p:strVal val="visible"/>
                                      </p:to>
                                    </p:set>
                                    <p:anim calcmode="lin" valueType="num">
                                      <p:cBhvr additive="base">
                                        <p:cTn id="25"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4">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3314">
                                            <p:txEl>
                                              <p:pRg st="7" end="7"/>
                                            </p:txEl>
                                          </p:spTgt>
                                        </p:tgtEl>
                                        <p:attrNameLst>
                                          <p:attrName>style.visibility</p:attrName>
                                        </p:attrNameLst>
                                      </p:cBhvr>
                                      <p:to>
                                        <p:strVal val="visible"/>
                                      </p:to>
                                    </p:set>
                                    <p:anim calcmode="lin" valueType="num">
                                      <p:cBhvr additive="base">
                                        <p:cTn id="29" dur="5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314">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3314">
                                            <p:txEl>
                                              <p:pRg st="8" end="8"/>
                                            </p:txEl>
                                          </p:spTgt>
                                        </p:tgtEl>
                                        <p:attrNameLst>
                                          <p:attrName>style.visibility</p:attrName>
                                        </p:attrNameLst>
                                      </p:cBhvr>
                                      <p:to>
                                        <p:strVal val="visible"/>
                                      </p:to>
                                    </p:set>
                                    <p:anim calcmode="lin" valueType="num">
                                      <p:cBhvr additive="base">
                                        <p:cTn id="33" dur="500" fill="hold"/>
                                        <p:tgtEl>
                                          <p:spTgt spid="13314">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314">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3314">
                                            <p:txEl>
                                              <p:pRg st="9" end="9"/>
                                            </p:txEl>
                                          </p:spTgt>
                                        </p:tgtEl>
                                        <p:attrNameLst>
                                          <p:attrName>style.visibility</p:attrName>
                                        </p:attrNameLst>
                                      </p:cBhvr>
                                      <p:to>
                                        <p:strVal val="visible"/>
                                      </p:to>
                                    </p:set>
                                    <p:anim calcmode="lin" valueType="num">
                                      <p:cBhvr additive="base">
                                        <p:cTn id="37" dur="500" fill="hold"/>
                                        <p:tgtEl>
                                          <p:spTgt spid="13314">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4">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3314">
                                            <p:txEl>
                                              <p:pRg st="10" end="10"/>
                                            </p:txEl>
                                          </p:spTgt>
                                        </p:tgtEl>
                                        <p:attrNameLst>
                                          <p:attrName>style.visibility</p:attrName>
                                        </p:attrNameLst>
                                      </p:cBhvr>
                                      <p:to>
                                        <p:strVal val="visible"/>
                                      </p:to>
                                    </p:set>
                                    <p:anim calcmode="lin" valueType="num">
                                      <p:cBhvr additive="base">
                                        <p:cTn id="41" dur="500" fill="hold"/>
                                        <p:tgtEl>
                                          <p:spTgt spid="13314">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33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13314">
                                            <p:txEl>
                                              <p:pRg st="11" end="11"/>
                                            </p:txEl>
                                          </p:spTgt>
                                        </p:tgtEl>
                                        <p:attrNameLst>
                                          <p:attrName>style.visibility</p:attrName>
                                        </p:attrNameLst>
                                      </p:cBhvr>
                                      <p:to>
                                        <p:strVal val="visible"/>
                                      </p:to>
                                    </p:set>
                                    <p:anim calcmode="lin" valueType="num">
                                      <p:cBhvr additive="base">
                                        <p:cTn id="47" dur="500" fill="hold"/>
                                        <p:tgtEl>
                                          <p:spTgt spid="13314">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3314">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3314">
                                            <p:txEl>
                                              <p:pRg st="12" end="12"/>
                                            </p:txEl>
                                          </p:spTgt>
                                        </p:tgtEl>
                                        <p:attrNameLst>
                                          <p:attrName>style.visibility</p:attrName>
                                        </p:attrNameLst>
                                      </p:cBhvr>
                                      <p:to>
                                        <p:strVal val="visible"/>
                                      </p:to>
                                    </p:set>
                                    <p:anim calcmode="lin" valueType="num">
                                      <p:cBhvr additive="base">
                                        <p:cTn id="51" dur="500" fill="hold"/>
                                        <p:tgtEl>
                                          <p:spTgt spid="13314">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3314">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3314">
                                            <p:txEl>
                                              <p:pRg st="13" end="13"/>
                                            </p:txEl>
                                          </p:spTgt>
                                        </p:tgtEl>
                                        <p:attrNameLst>
                                          <p:attrName>style.visibility</p:attrName>
                                        </p:attrNameLst>
                                      </p:cBhvr>
                                      <p:to>
                                        <p:strVal val="visible"/>
                                      </p:to>
                                    </p:set>
                                    <p:anim calcmode="lin" valueType="num">
                                      <p:cBhvr additive="base">
                                        <p:cTn id="55" dur="500" fill="hold"/>
                                        <p:tgtEl>
                                          <p:spTgt spid="13314">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314">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3314">
                                            <p:txEl>
                                              <p:pRg st="14" end="14"/>
                                            </p:txEl>
                                          </p:spTgt>
                                        </p:tgtEl>
                                        <p:attrNameLst>
                                          <p:attrName>style.visibility</p:attrName>
                                        </p:attrNameLst>
                                      </p:cBhvr>
                                      <p:to>
                                        <p:strVal val="visible"/>
                                      </p:to>
                                    </p:set>
                                    <p:anim calcmode="lin" valueType="num">
                                      <p:cBhvr additive="base">
                                        <p:cTn id="59" dur="500" fill="hold"/>
                                        <p:tgtEl>
                                          <p:spTgt spid="13314">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331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8" name="Picture 3"/>
          <p:cNvPicPr>
            <a:picLocks noChangeAspect="1" noChangeArrowheads="1"/>
          </p:cNvPicPr>
          <p:nvPr/>
        </p:nvPicPr>
        <p:blipFill>
          <a:blip r:embed="rId2" cstate="print"/>
          <a:srcRect/>
          <a:stretch>
            <a:fillRect/>
          </a:stretch>
        </p:blipFill>
        <p:spPr bwMode="auto">
          <a:xfrm>
            <a:off x="342329" y="476672"/>
            <a:ext cx="8766175" cy="1582738"/>
          </a:xfrm>
          <a:prstGeom prst="rect">
            <a:avLst/>
          </a:prstGeom>
          <a:noFill/>
          <a:ln w="9525">
            <a:noFill/>
            <a:miter lim="800000"/>
            <a:headEnd/>
            <a:tailEnd/>
          </a:ln>
        </p:spPr>
      </p:pic>
      <p:cxnSp>
        <p:nvCxnSpPr>
          <p:cNvPr id="16" name="Düz Bağlayıcı 15"/>
          <p:cNvCxnSpPr/>
          <p:nvPr/>
        </p:nvCxnSpPr>
        <p:spPr>
          <a:xfrm flipH="1">
            <a:off x="250825" y="3908425"/>
            <a:ext cx="2592388" cy="13208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flipH="1" flipV="1">
            <a:off x="250825" y="3908425"/>
            <a:ext cx="2592388" cy="13208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50825" y="1900571"/>
            <a:ext cx="8694737" cy="4797151"/>
          </a:xfrm>
          <a:prstGeom prst="rect">
            <a:avLst/>
          </a:prstGeom>
          <a:noFill/>
          <a:ln w="9525">
            <a:noFill/>
            <a:miter lim="800000"/>
            <a:headEnd/>
            <a:tailEnd/>
          </a:ln>
        </p:spPr>
      </p:pic>
      <p:sp>
        <p:nvSpPr>
          <p:cNvPr id="13" name="Metin kutusu 12"/>
          <p:cNvSpPr txBox="1"/>
          <p:nvPr/>
        </p:nvSpPr>
        <p:spPr>
          <a:xfrm>
            <a:off x="2143125" y="5564188"/>
            <a:ext cx="484188" cy="830262"/>
          </a:xfrm>
          <a:prstGeom prst="rect">
            <a:avLst/>
          </a:prstGeom>
          <a:solidFill>
            <a:schemeClr val="accent4">
              <a:lumMod val="60000"/>
              <a:lumOff val="40000"/>
            </a:schemeClr>
          </a:solidFill>
        </p:spPr>
        <p:txBody>
          <a:bodyPr wrap="none">
            <a:spAutoFit/>
          </a:bodyPr>
          <a:lstStyle/>
          <a:p>
            <a:pPr fontAlgn="auto">
              <a:spcBef>
                <a:spcPts val="0"/>
              </a:spcBef>
              <a:spcAft>
                <a:spcPts val="0"/>
              </a:spcAft>
              <a:defRPr/>
            </a:pPr>
            <a:r>
              <a:rPr lang="tr-TR" sz="4800" dirty="0">
                <a:solidFill>
                  <a:srgbClr val="FF0000"/>
                </a:solidFill>
                <a:latin typeface="+mn-lt"/>
                <a:cs typeface="+mn-cs"/>
              </a:rPr>
              <a:t>T</a:t>
            </a:r>
          </a:p>
        </p:txBody>
      </p:sp>
      <p:sp>
        <p:nvSpPr>
          <p:cNvPr id="8"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a:blip r:embed="rId2" cstate="print"/>
          <a:srcRect/>
          <a:stretch>
            <a:fillRect/>
          </a:stretch>
        </p:blipFill>
        <p:spPr bwMode="auto">
          <a:xfrm>
            <a:off x="304800" y="260350"/>
            <a:ext cx="8567738" cy="4176713"/>
          </a:xfrm>
          <a:prstGeom prst="rect">
            <a:avLst/>
          </a:prstGeom>
          <a:noFill/>
          <a:ln w="9525">
            <a:noFill/>
            <a:miter lim="800000"/>
            <a:headEnd/>
            <a:tailEnd/>
          </a:ln>
        </p:spPr>
      </p:pic>
      <p:pic>
        <p:nvPicPr>
          <p:cNvPr id="65539" name="Picture 3"/>
          <p:cNvPicPr>
            <a:picLocks noChangeAspect="1" noChangeArrowheads="1"/>
          </p:cNvPicPr>
          <p:nvPr/>
        </p:nvPicPr>
        <p:blipFill>
          <a:blip r:embed="rId3" cstate="print"/>
          <a:srcRect/>
          <a:stretch>
            <a:fillRect/>
          </a:stretch>
        </p:blipFill>
        <p:spPr bwMode="auto">
          <a:xfrm>
            <a:off x="304800" y="4581525"/>
            <a:ext cx="8567738" cy="1724025"/>
          </a:xfrm>
          <a:prstGeom prst="rect">
            <a:avLst/>
          </a:prstGeom>
          <a:noFill/>
          <a:ln w="9525">
            <a:noFill/>
            <a:miter lim="800000"/>
            <a:headEnd/>
            <a:tailEnd/>
          </a:ln>
        </p:spPr>
      </p:pic>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cstate="print"/>
          <a:srcRect t="13641"/>
          <a:stretch>
            <a:fillRect/>
          </a:stretch>
        </p:blipFill>
        <p:spPr bwMode="auto">
          <a:xfrm>
            <a:off x="250825" y="981075"/>
            <a:ext cx="8642350" cy="5238750"/>
          </a:xfrm>
          <a:prstGeom prst="rect">
            <a:avLst/>
          </a:prstGeom>
          <a:noFill/>
          <a:ln w="9525">
            <a:noFill/>
            <a:miter lim="800000"/>
            <a:headEnd/>
            <a:tailEnd/>
          </a:ln>
        </p:spPr>
      </p:pic>
      <p:sp>
        <p:nvSpPr>
          <p:cNvPr id="66563" name="Metin kutusu 2"/>
          <p:cNvSpPr txBox="1">
            <a:spLocks noChangeArrowheads="1"/>
          </p:cNvSpPr>
          <p:nvPr/>
        </p:nvSpPr>
        <p:spPr bwMode="auto">
          <a:xfrm>
            <a:off x="3419475" y="233363"/>
            <a:ext cx="2647950" cy="584200"/>
          </a:xfrm>
          <a:prstGeom prst="rect">
            <a:avLst/>
          </a:prstGeom>
          <a:noFill/>
          <a:ln w="9525">
            <a:noFill/>
            <a:miter lim="800000"/>
            <a:headEnd/>
            <a:tailEnd/>
          </a:ln>
        </p:spPr>
        <p:txBody>
          <a:bodyPr wrap="none">
            <a:spAutoFit/>
          </a:bodyPr>
          <a:lstStyle/>
          <a:p>
            <a:r>
              <a:rPr lang="tr-TR" altLang="tr-TR" sz="3200" b="1">
                <a:solidFill>
                  <a:srgbClr val="0070C0"/>
                </a:solidFill>
                <a:latin typeface="Calibri" pitchFamily="34" charset="0"/>
              </a:rPr>
              <a:t>G.TUVALETLER</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434975" y="620713"/>
            <a:ext cx="8351838" cy="4940300"/>
          </a:xfrm>
          <a:prstGeom prst="rect">
            <a:avLst/>
          </a:prstGeom>
          <a:noFill/>
          <a:ln w="9525">
            <a:noFill/>
            <a:miter lim="800000"/>
            <a:headEnd/>
            <a:tailEnd/>
          </a:ln>
        </p:spPr>
      </p:pic>
      <p:pic>
        <p:nvPicPr>
          <p:cNvPr id="67588" name="Picture 3"/>
          <p:cNvPicPr>
            <a:picLocks noChangeAspect="1" noChangeArrowheads="1"/>
          </p:cNvPicPr>
          <p:nvPr/>
        </p:nvPicPr>
        <p:blipFill>
          <a:blip r:embed="rId3" cstate="print"/>
          <a:srcRect/>
          <a:stretch>
            <a:fillRect/>
          </a:stretch>
        </p:blipFill>
        <p:spPr bwMode="auto">
          <a:xfrm>
            <a:off x="434975" y="5805488"/>
            <a:ext cx="8385175" cy="581025"/>
          </a:xfrm>
          <a:prstGeom prst="rect">
            <a:avLst/>
          </a:prstGeom>
          <a:noFill/>
          <a:ln w="9525">
            <a:noFill/>
            <a:miter lim="800000"/>
            <a:headEnd/>
            <a:tailEnd/>
          </a:ln>
        </p:spPr>
      </p:pic>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3"/>
          <p:cNvPicPr>
            <a:picLocks noChangeAspect="1" noChangeArrowheads="1"/>
          </p:cNvPicPr>
          <p:nvPr/>
        </p:nvPicPr>
        <p:blipFill>
          <a:blip r:embed="rId2" cstate="print"/>
          <a:srcRect/>
          <a:stretch>
            <a:fillRect/>
          </a:stretch>
        </p:blipFill>
        <p:spPr bwMode="auto">
          <a:xfrm>
            <a:off x="179388" y="260350"/>
            <a:ext cx="8856662" cy="6337300"/>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76213" y="142875"/>
            <a:ext cx="8789987" cy="6570663"/>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9" name="Picture 3"/>
          <p:cNvPicPr>
            <a:picLocks noChangeAspect="1" noChangeArrowheads="1"/>
          </p:cNvPicPr>
          <p:nvPr/>
        </p:nvPicPr>
        <p:blipFill>
          <a:blip r:embed="rId2" cstate="print"/>
          <a:srcRect/>
          <a:stretch>
            <a:fillRect/>
          </a:stretch>
        </p:blipFill>
        <p:spPr bwMode="auto">
          <a:xfrm>
            <a:off x="179388" y="2133600"/>
            <a:ext cx="8785225" cy="3733800"/>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71450" y="1700808"/>
            <a:ext cx="8799513" cy="2914055"/>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ChangeAspect="1" noChangeArrowheads="1"/>
          </p:cNvPicPr>
          <p:nvPr/>
        </p:nvPicPr>
        <p:blipFill>
          <a:blip r:embed="rId2" cstate="print"/>
          <a:srcRect t="25284" b="23071"/>
          <a:stretch>
            <a:fillRect/>
          </a:stretch>
        </p:blipFill>
        <p:spPr bwMode="auto">
          <a:xfrm>
            <a:off x="0" y="1124744"/>
            <a:ext cx="8856662" cy="3384376"/>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5" name="Picture 2"/>
          <p:cNvPicPr>
            <a:picLocks noChangeAspect="1" noChangeArrowheads="1"/>
          </p:cNvPicPr>
          <p:nvPr/>
        </p:nvPicPr>
        <p:blipFill>
          <a:blip r:embed="rId2" cstate="print"/>
          <a:srcRect t="87955"/>
          <a:stretch>
            <a:fillRect/>
          </a:stretch>
        </p:blipFill>
        <p:spPr bwMode="auto">
          <a:xfrm>
            <a:off x="215900" y="2204864"/>
            <a:ext cx="8928100" cy="719932"/>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etin kutusu 1"/>
          <p:cNvSpPr txBox="1">
            <a:spLocks noChangeArrowheads="1"/>
          </p:cNvSpPr>
          <p:nvPr/>
        </p:nvSpPr>
        <p:spPr bwMode="auto">
          <a:xfrm>
            <a:off x="0" y="0"/>
            <a:ext cx="8891587" cy="7309693"/>
          </a:xfrm>
          <a:prstGeom prst="rect">
            <a:avLst/>
          </a:prstGeom>
          <a:no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tr-TR" altLang="tr-TR" b="1" dirty="0">
                <a:solidFill>
                  <a:srgbClr val="C00000"/>
                </a:solidFill>
                <a:latin typeface="Tahoma" pitchFamily="34" charset="0"/>
                <a:cs typeface="Tahoma" pitchFamily="34" charset="0"/>
              </a:rPr>
              <a:t>İZLEME VE DENETLEME FORMLARI;</a:t>
            </a:r>
          </a:p>
          <a:p>
            <a:pPr eaLnBrk="1" fontAlgn="auto" hangingPunct="1">
              <a:spcBef>
                <a:spcPct val="0"/>
              </a:spcBef>
              <a:spcAft>
                <a:spcPts val="0"/>
              </a:spcAft>
              <a:buFontTx/>
              <a:buNone/>
              <a:defRPr/>
            </a:pPr>
            <a:endParaRPr lang="tr-TR" altLang="tr-TR" sz="1800" dirty="0">
              <a:latin typeface="Tahoma" pitchFamily="34" charset="0"/>
              <a:cs typeface="Tahoma" pitchFamily="34" charset="0"/>
            </a:endParaRPr>
          </a:p>
          <a:p>
            <a:pPr algn="just" eaLnBrk="1" fontAlgn="auto" hangingPunct="1">
              <a:spcBef>
                <a:spcPct val="0"/>
              </a:spcBef>
              <a:spcAft>
                <a:spcPts val="0"/>
              </a:spcAft>
              <a:buFontTx/>
              <a:buNone/>
              <a:defRPr/>
            </a:pPr>
            <a:r>
              <a:rPr lang="tr-TR" altLang="tr-TR" sz="3000" dirty="0">
                <a:latin typeface="Tahoma" pitchFamily="34" charset="0"/>
                <a:cs typeface="Tahoma" pitchFamily="34" charset="0"/>
              </a:rPr>
              <a:t>EK1 BİNALAR (673 </a:t>
            </a:r>
            <a:r>
              <a:rPr lang="tr-TR" altLang="tr-TR" sz="3000" dirty="0" smtClean="0">
                <a:latin typeface="Tahoma" pitchFamily="34" charset="0"/>
                <a:cs typeface="Tahoma" pitchFamily="34" charset="0"/>
              </a:rPr>
              <a:t>soru) </a:t>
            </a:r>
            <a:endParaRPr lang="tr-TR" altLang="tr-TR" sz="3000" dirty="0">
              <a:latin typeface="Tahoma" pitchFamily="34" charset="0"/>
              <a:cs typeface="Tahoma" pitchFamily="34" charset="0"/>
            </a:endParaRP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Binanın </a:t>
            </a:r>
            <a:r>
              <a:rPr lang="tr-TR" altLang="tr-TR" sz="2400" dirty="0" smtClean="0">
                <a:latin typeface="Tahoma" pitchFamily="34" charset="0"/>
                <a:cs typeface="Tahoma" pitchFamily="34" charset="0"/>
              </a:rPr>
              <a:t>Özellikleri</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Bina Yakın Çevresi</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Otopark</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Bina Girişi</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İç kapılar</a:t>
            </a:r>
          </a:p>
          <a:p>
            <a:pPr marL="342900" indent="-342900" eaLnBrk="1" fontAlgn="auto" hangingPunct="1">
              <a:spcBef>
                <a:spcPts val="600"/>
              </a:spcBef>
              <a:spcAft>
                <a:spcPts val="0"/>
              </a:spcAft>
              <a:buFontTx/>
              <a:buAutoNum type="alphaUcPeriod"/>
              <a:defRPr/>
            </a:pPr>
            <a:r>
              <a:rPr lang="tr-TR" altLang="tr-TR" sz="2400" strike="sngStrike" dirty="0" smtClean="0">
                <a:latin typeface="Tahoma" pitchFamily="34" charset="0"/>
                <a:cs typeface="Tahoma" pitchFamily="34" charset="0"/>
              </a:rPr>
              <a:t>Pencereler</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Tuvaletler</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Bina İçi Yatay Dolaşım</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Bina İçi Dikey Dolaşım</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Acil durum ve Bina Tesisatı</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Yönlendirme ve İşaretlemeler</a:t>
            </a:r>
          </a:p>
          <a:p>
            <a:pPr marL="342900" indent="-342900" eaLnBrk="1" fontAlgn="auto" hangingPunct="1">
              <a:spcBef>
                <a:spcPts val="600"/>
              </a:spcBef>
              <a:spcAft>
                <a:spcPts val="0"/>
              </a:spcAft>
              <a:buFontTx/>
              <a:buAutoNum type="alphaUcPeriod"/>
              <a:defRPr/>
            </a:pPr>
            <a:r>
              <a:rPr lang="tr-TR" altLang="tr-TR" sz="2400" dirty="0" smtClean="0">
                <a:latin typeface="Tahoma" pitchFamily="34" charset="0"/>
                <a:cs typeface="Tahoma" pitchFamily="34" charset="0"/>
              </a:rPr>
              <a:t>Hissedilebilir Yürüme Yüzeyi İşaretleri</a:t>
            </a:r>
          </a:p>
          <a:p>
            <a:pPr eaLnBrk="1" fontAlgn="auto" hangingPunct="1">
              <a:spcBef>
                <a:spcPts val="600"/>
              </a:spcBef>
              <a:spcAft>
                <a:spcPts val="0"/>
              </a:spcAft>
              <a:buNone/>
              <a:defRPr/>
            </a:pPr>
            <a:endParaRPr lang="tr-TR" altLang="tr-TR" sz="1800" dirty="0" smtClean="0">
              <a:latin typeface="Tahoma" pitchFamily="34" charset="0"/>
              <a:cs typeface="Tahoma" pitchFamily="34" charset="0"/>
            </a:endParaRPr>
          </a:p>
        </p:txBody>
      </p:sp>
      <p:sp>
        <p:nvSpPr>
          <p:cNvPr id="3" name="Altbilgi Yer Tutucusu 1"/>
          <p:cNvSpPr txBox="1">
            <a:spLocks/>
          </p:cNvSpPr>
          <p:nvPr/>
        </p:nvSpPr>
        <p:spPr>
          <a:xfrm>
            <a:off x="1115616" y="6404694"/>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tr-TR" smtClean="0">
                <a:solidFill>
                  <a:prstClr val="black">
                    <a:tint val="75000"/>
                  </a:prstClr>
                </a:solidFill>
                <a:latin typeface="Calibri"/>
              </a:rPr>
              <a:t>Bu sunumda yer alan içerik kaynak gösterilmeden kullanılamaz</a:t>
            </a:r>
            <a:endParaRPr lang="tr-TR" dirty="0">
              <a:solidFill>
                <a:prstClr val="black">
                  <a:tint val="75000"/>
                </a:prstClr>
              </a:solidFill>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 calcmode="lin" valueType="num">
                                      <p:cBhvr additive="base">
                                        <p:cTn id="7"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4">
                                            <p:txEl>
                                              <p:pRg st="3" end="3"/>
                                            </p:txEl>
                                          </p:spTgt>
                                        </p:tgtEl>
                                        <p:attrNameLst>
                                          <p:attrName>style.visibility</p:attrName>
                                        </p:attrNameLst>
                                      </p:cBhvr>
                                      <p:to>
                                        <p:strVal val="visible"/>
                                      </p:to>
                                    </p:set>
                                    <p:anim calcmode="lin" valueType="num">
                                      <p:cBhvr additive="base">
                                        <p:cTn id="13"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4">
                                            <p:txEl>
                                              <p:pRg st="4" end="4"/>
                                            </p:txEl>
                                          </p:spTgt>
                                        </p:tgtEl>
                                        <p:attrNameLst>
                                          <p:attrName>style.visibility</p:attrName>
                                        </p:attrNameLst>
                                      </p:cBhvr>
                                      <p:to>
                                        <p:strVal val="visible"/>
                                      </p:to>
                                    </p:set>
                                    <p:anim calcmode="lin" valueType="num">
                                      <p:cBhvr additive="base">
                                        <p:cTn id="19"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4">
                                            <p:txEl>
                                              <p:pRg st="5" end="5"/>
                                            </p:txEl>
                                          </p:spTgt>
                                        </p:tgtEl>
                                        <p:attrNameLst>
                                          <p:attrName>style.visibility</p:attrName>
                                        </p:attrNameLst>
                                      </p:cBhvr>
                                      <p:to>
                                        <p:strVal val="visible"/>
                                      </p:to>
                                    </p:set>
                                    <p:anim calcmode="lin" valueType="num">
                                      <p:cBhvr additive="base">
                                        <p:cTn id="25"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314">
                                            <p:txEl>
                                              <p:pRg st="6" end="6"/>
                                            </p:txEl>
                                          </p:spTgt>
                                        </p:tgtEl>
                                        <p:attrNameLst>
                                          <p:attrName>style.visibility</p:attrName>
                                        </p:attrNameLst>
                                      </p:cBhvr>
                                      <p:to>
                                        <p:strVal val="visible"/>
                                      </p:to>
                                    </p:set>
                                    <p:anim calcmode="lin" valueType="num">
                                      <p:cBhvr additive="base">
                                        <p:cTn id="31"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314">
                                            <p:txEl>
                                              <p:pRg st="7" end="7"/>
                                            </p:txEl>
                                          </p:spTgt>
                                        </p:tgtEl>
                                        <p:attrNameLst>
                                          <p:attrName>style.visibility</p:attrName>
                                        </p:attrNameLst>
                                      </p:cBhvr>
                                      <p:to>
                                        <p:strVal val="visible"/>
                                      </p:to>
                                    </p:set>
                                    <p:anim calcmode="lin" valueType="num">
                                      <p:cBhvr additive="base">
                                        <p:cTn id="37" dur="5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314">
                                            <p:txEl>
                                              <p:pRg st="8" end="8"/>
                                            </p:txEl>
                                          </p:spTgt>
                                        </p:tgtEl>
                                        <p:attrNameLst>
                                          <p:attrName>style.visibility</p:attrName>
                                        </p:attrNameLst>
                                      </p:cBhvr>
                                      <p:to>
                                        <p:strVal val="visible"/>
                                      </p:to>
                                    </p:set>
                                    <p:anim calcmode="lin" valueType="num">
                                      <p:cBhvr additive="base">
                                        <p:cTn id="43" dur="500" fill="hold"/>
                                        <p:tgtEl>
                                          <p:spTgt spid="1331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314">
                                            <p:txEl>
                                              <p:pRg st="9" end="9"/>
                                            </p:txEl>
                                          </p:spTgt>
                                        </p:tgtEl>
                                        <p:attrNameLst>
                                          <p:attrName>style.visibility</p:attrName>
                                        </p:attrNameLst>
                                      </p:cBhvr>
                                      <p:to>
                                        <p:strVal val="visible"/>
                                      </p:to>
                                    </p:set>
                                    <p:anim calcmode="lin" valueType="num">
                                      <p:cBhvr additive="base">
                                        <p:cTn id="49" dur="500" fill="hold"/>
                                        <p:tgtEl>
                                          <p:spTgt spid="1331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3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314">
                                            <p:txEl>
                                              <p:pRg st="10" end="10"/>
                                            </p:txEl>
                                          </p:spTgt>
                                        </p:tgtEl>
                                        <p:attrNameLst>
                                          <p:attrName>style.visibility</p:attrName>
                                        </p:attrNameLst>
                                      </p:cBhvr>
                                      <p:to>
                                        <p:strVal val="visible"/>
                                      </p:to>
                                    </p:set>
                                    <p:anim calcmode="lin" valueType="num">
                                      <p:cBhvr additive="base">
                                        <p:cTn id="55" dur="500" fill="hold"/>
                                        <p:tgtEl>
                                          <p:spTgt spid="1331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3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3314">
                                            <p:txEl>
                                              <p:pRg st="11" end="11"/>
                                            </p:txEl>
                                          </p:spTgt>
                                        </p:tgtEl>
                                        <p:attrNameLst>
                                          <p:attrName>style.visibility</p:attrName>
                                        </p:attrNameLst>
                                      </p:cBhvr>
                                      <p:to>
                                        <p:strVal val="visible"/>
                                      </p:to>
                                    </p:set>
                                    <p:anim calcmode="lin" valueType="num">
                                      <p:cBhvr additive="base">
                                        <p:cTn id="61" dur="500" fill="hold"/>
                                        <p:tgtEl>
                                          <p:spTgt spid="1331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31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3314">
                                            <p:txEl>
                                              <p:pRg st="12" end="12"/>
                                            </p:txEl>
                                          </p:spTgt>
                                        </p:tgtEl>
                                        <p:attrNameLst>
                                          <p:attrName>style.visibility</p:attrName>
                                        </p:attrNameLst>
                                      </p:cBhvr>
                                      <p:to>
                                        <p:strVal val="visible"/>
                                      </p:to>
                                    </p:set>
                                    <p:anim calcmode="lin" valueType="num">
                                      <p:cBhvr additive="base">
                                        <p:cTn id="67" dur="500" fill="hold"/>
                                        <p:tgtEl>
                                          <p:spTgt spid="13314">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31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3314">
                                            <p:txEl>
                                              <p:pRg st="13" end="13"/>
                                            </p:txEl>
                                          </p:spTgt>
                                        </p:tgtEl>
                                        <p:attrNameLst>
                                          <p:attrName>style.visibility</p:attrName>
                                        </p:attrNameLst>
                                      </p:cBhvr>
                                      <p:to>
                                        <p:strVal val="visible"/>
                                      </p:to>
                                    </p:set>
                                    <p:anim calcmode="lin" valueType="num">
                                      <p:cBhvr additive="base">
                                        <p:cTn id="73" dur="500" fill="hold"/>
                                        <p:tgtEl>
                                          <p:spTgt spid="13314">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331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3314">
                                            <p:txEl>
                                              <p:pRg st="14" end="14"/>
                                            </p:txEl>
                                          </p:spTgt>
                                        </p:tgtEl>
                                        <p:attrNameLst>
                                          <p:attrName>style.visibility</p:attrName>
                                        </p:attrNameLst>
                                      </p:cBhvr>
                                      <p:to>
                                        <p:strVal val="visible"/>
                                      </p:to>
                                    </p:set>
                                    <p:anim calcmode="lin" valueType="num">
                                      <p:cBhvr additive="base">
                                        <p:cTn id="79" dur="500" fill="hold"/>
                                        <p:tgtEl>
                                          <p:spTgt spid="13314">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331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p:cNvPicPr>
            <a:picLocks noChangeAspect="1" noChangeArrowheads="1"/>
          </p:cNvPicPr>
          <p:nvPr/>
        </p:nvPicPr>
        <p:blipFill>
          <a:blip r:embed="rId2" cstate="print"/>
          <a:srcRect/>
          <a:stretch>
            <a:fillRect/>
          </a:stretch>
        </p:blipFill>
        <p:spPr bwMode="auto">
          <a:xfrm>
            <a:off x="107950" y="115888"/>
            <a:ext cx="8928100" cy="6626225"/>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tint val="75000"/>
                </a:prstClr>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ChangeAspect="1" noChangeArrowheads="1"/>
          </p:cNvPicPr>
          <p:nvPr/>
        </p:nvPicPr>
        <p:blipFill>
          <a:blip r:embed="rId2" cstate="print"/>
          <a:srcRect/>
          <a:stretch>
            <a:fillRect/>
          </a:stretch>
        </p:blipFill>
        <p:spPr bwMode="auto">
          <a:xfrm>
            <a:off x="206375" y="598488"/>
            <a:ext cx="8856663" cy="5484812"/>
          </a:xfrm>
          <a:prstGeom prst="rect">
            <a:avLst/>
          </a:prstGeom>
          <a:noFill/>
          <a:ln w="9525">
            <a:noFill/>
            <a:miter lim="800000"/>
            <a:headEnd/>
            <a:tailEnd/>
          </a:ln>
        </p:spPr>
      </p:pic>
      <p:cxnSp>
        <p:nvCxnSpPr>
          <p:cNvPr id="7" name="Düz Bağlayıcı 6"/>
          <p:cNvCxnSpPr/>
          <p:nvPr/>
        </p:nvCxnSpPr>
        <p:spPr>
          <a:xfrm flipV="1">
            <a:off x="206375" y="5499100"/>
            <a:ext cx="2205038" cy="5842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H="1" flipV="1">
            <a:off x="206375" y="5499100"/>
            <a:ext cx="2205038" cy="6064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5"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ChangeAspect="1" noChangeArrowheads="1"/>
          </p:cNvPicPr>
          <p:nvPr/>
        </p:nvPicPr>
        <p:blipFill>
          <a:blip r:embed="rId2" cstate="print"/>
          <a:srcRect/>
          <a:stretch>
            <a:fillRect/>
          </a:stretch>
        </p:blipFill>
        <p:spPr bwMode="auto">
          <a:xfrm>
            <a:off x="250825" y="549275"/>
            <a:ext cx="8642350" cy="581025"/>
          </a:xfrm>
          <a:prstGeom prst="rect">
            <a:avLst/>
          </a:prstGeom>
          <a:noFill/>
          <a:ln w="9525">
            <a:noFill/>
            <a:miter lim="800000"/>
            <a:headEnd/>
            <a:tailEnd/>
          </a:ln>
        </p:spPr>
      </p:pic>
      <p:pic>
        <p:nvPicPr>
          <p:cNvPr id="77827" name="Picture 3"/>
          <p:cNvPicPr>
            <a:picLocks noChangeAspect="1" noChangeArrowheads="1"/>
          </p:cNvPicPr>
          <p:nvPr/>
        </p:nvPicPr>
        <p:blipFill>
          <a:blip r:embed="rId3" cstate="print"/>
          <a:srcRect/>
          <a:stretch>
            <a:fillRect/>
          </a:stretch>
        </p:blipFill>
        <p:spPr bwMode="auto">
          <a:xfrm>
            <a:off x="250825" y="1268413"/>
            <a:ext cx="8642350" cy="4808537"/>
          </a:xfrm>
          <a:prstGeom prst="rect">
            <a:avLst/>
          </a:prstGeom>
          <a:noFill/>
          <a:ln w="9525">
            <a:noFill/>
            <a:miter lim="800000"/>
            <a:headEnd/>
            <a:tailEnd/>
          </a:ln>
        </p:spPr>
      </p:pic>
      <p:sp>
        <p:nvSpPr>
          <p:cNvPr id="77832" name="Metin kutusu 7"/>
          <p:cNvSpPr txBox="1">
            <a:spLocks noChangeArrowheads="1"/>
          </p:cNvSpPr>
          <p:nvPr/>
        </p:nvSpPr>
        <p:spPr bwMode="auto">
          <a:xfrm>
            <a:off x="3276600" y="4763"/>
            <a:ext cx="3606800" cy="461962"/>
          </a:xfrm>
          <a:prstGeom prst="rect">
            <a:avLst/>
          </a:prstGeom>
          <a:noFill/>
          <a:ln w="9525">
            <a:noFill/>
            <a:miter lim="800000"/>
            <a:headEnd/>
            <a:tailEnd/>
          </a:ln>
        </p:spPr>
        <p:txBody>
          <a:bodyPr wrap="none">
            <a:spAutoFit/>
          </a:bodyPr>
          <a:lstStyle/>
          <a:p>
            <a:r>
              <a:rPr lang="tr-TR" altLang="tr-TR" sz="2400" b="1">
                <a:solidFill>
                  <a:srgbClr val="0070C0"/>
                </a:solidFill>
                <a:latin typeface="Calibri" pitchFamily="34" charset="0"/>
              </a:rPr>
              <a:t>H.BİNA İÇİ DİKEY DOLAŞIM</a:t>
            </a:r>
          </a:p>
        </p:txBody>
      </p:sp>
      <p:sp>
        <p:nvSpPr>
          <p:cNvPr id="5"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2" cstate="print"/>
          <a:srcRect/>
          <a:stretch>
            <a:fillRect/>
          </a:stretch>
        </p:blipFill>
        <p:spPr bwMode="auto">
          <a:xfrm>
            <a:off x="107950" y="692150"/>
            <a:ext cx="8928100" cy="5257800"/>
          </a:xfrm>
          <a:prstGeom prst="rect">
            <a:avLst/>
          </a:prstGeom>
          <a:noFill/>
          <a:ln w="9525">
            <a:noFill/>
            <a:miter lim="800000"/>
            <a:headEnd/>
            <a:tailEnd/>
          </a:ln>
        </p:spPr>
      </p:pic>
      <p:cxnSp>
        <p:nvCxnSpPr>
          <p:cNvPr id="5" name="Düz Bağlayıcı 4"/>
          <p:cNvCxnSpPr/>
          <p:nvPr/>
        </p:nvCxnSpPr>
        <p:spPr>
          <a:xfrm flipV="1">
            <a:off x="117475" y="4365625"/>
            <a:ext cx="2293938" cy="158432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flipV="1">
            <a:off x="107950" y="4437063"/>
            <a:ext cx="2376488" cy="151288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8855" name="Metin kutusu 16"/>
          <p:cNvSpPr txBox="1">
            <a:spLocks noChangeArrowheads="1"/>
          </p:cNvSpPr>
          <p:nvPr/>
        </p:nvSpPr>
        <p:spPr bwMode="auto">
          <a:xfrm>
            <a:off x="3132138" y="115888"/>
            <a:ext cx="3606800" cy="461962"/>
          </a:xfrm>
          <a:prstGeom prst="rect">
            <a:avLst/>
          </a:prstGeom>
          <a:noFill/>
          <a:ln w="9525">
            <a:noFill/>
            <a:miter lim="800000"/>
            <a:headEnd/>
            <a:tailEnd/>
          </a:ln>
        </p:spPr>
        <p:txBody>
          <a:bodyPr wrap="none">
            <a:spAutoFit/>
          </a:bodyPr>
          <a:lstStyle/>
          <a:p>
            <a:r>
              <a:rPr lang="tr-TR" altLang="tr-TR" sz="2400" b="1">
                <a:solidFill>
                  <a:srgbClr val="0070C0"/>
                </a:solidFill>
                <a:latin typeface="Calibri" pitchFamily="34" charset="0"/>
              </a:rPr>
              <a:t>H.BİNA İÇİ DİKEY DOLAŞIM</a:t>
            </a:r>
          </a:p>
        </p:txBody>
      </p:sp>
      <p:sp>
        <p:nvSpPr>
          <p:cNvPr id="7"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2" cstate="print"/>
          <a:srcRect b="50000"/>
          <a:stretch>
            <a:fillRect/>
          </a:stretch>
        </p:blipFill>
        <p:spPr bwMode="auto">
          <a:xfrm>
            <a:off x="209550" y="2052042"/>
            <a:ext cx="8713788" cy="3105150"/>
          </a:xfrm>
          <a:prstGeom prst="rect">
            <a:avLst/>
          </a:prstGeom>
          <a:noFill/>
          <a:ln w="9525">
            <a:noFill/>
            <a:miter lim="800000"/>
            <a:headEnd/>
            <a:tailEnd/>
          </a:ln>
        </p:spPr>
      </p:pic>
      <p:sp>
        <p:nvSpPr>
          <p:cNvPr id="79881" name="Metin kutusu 8"/>
          <p:cNvSpPr txBox="1">
            <a:spLocks noChangeArrowheads="1"/>
          </p:cNvSpPr>
          <p:nvPr/>
        </p:nvSpPr>
        <p:spPr bwMode="auto">
          <a:xfrm>
            <a:off x="3276600" y="4763"/>
            <a:ext cx="3606800" cy="461962"/>
          </a:xfrm>
          <a:prstGeom prst="rect">
            <a:avLst/>
          </a:prstGeom>
          <a:noFill/>
          <a:ln w="9525">
            <a:noFill/>
            <a:miter lim="800000"/>
            <a:headEnd/>
            <a:tailEnd/>
          </a:ln>
        </p:spPr>
        <p:txBody>
          <a:bodyPr wrap="none">
            <a:spAutoFit/>
          </a:bodyPr>
          <a:lstStyle/>
          <a:p>
            <a:r>
              <a:rPr lang="tr-TR" altLang="tr-TR" sz="2400" b="1">
                <a:solidFill>
                  <a:srgbClr val="0070C0"/>
                </a:solidFill>
                <a:latin typeface="Calibri" pitchFamily="34" charset="0"/>
              </a:rPr>
              <a:t>H.BİNA İÇİ DİKEY DOLAŞIM</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p:cNvPicPr>
            <a:picLocks noChangeAspect="1" noChangeArrowheads="1"/>
          </p:cNvPicPr>
          <p:nvPr/>
        </p:nvPicPr>
        <p:blipFill>
          <a:blip r:embed="rId2" cstate="print"/>
          <a:srcRect t="74437"/>
          <a:stretch>
            <a:fillRect/>
          </a:stretch>
        </p:blipFill>
        <p:spPr bwMode="auto">
          <a:xfrm>
            <a:off x="250825" y="2204864"/>
            <a:ext cx="8642350" cy="1656929"/>
          </a:xfrm>
          <a:prstGeom prst="rect">
            <a:avLst/>
          </a:prstGeom>
          <a:noFill/>
          <a:ln w="9525">
            <a:noFill/>
            <a:miter lim="800000"/>
            <a:headEnd/>
            <a:tailEnd/>
          </a:ln>
        </p:spPr>
      </p:pic>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
          <p:cNvPicPr>
            <a:picLocks noChangeAspect="1" noChangeArrowheads="1"/>
          </p:cNvPicPr>
          <p:nvPr/>
        </p:nvPicPr>
        <p:blipFill>
          <a:blip r:embed="rId2" cstate="print"/>
          <a:srcRect t="32960" b="30098"/>
          <a:stretch>
            <a:fillRect/>
          </a:stretch>
        </p:blipFill>
        <p:spPr bwMode="auto">
          <a:xfrm>
            <a:off x="287338" y="908720"/>
            <a:ext cx="8856662" cy="2420888"/>
          </a:xfrm>
          <a:prstGeom prst="rect">
            <a:avLst/>
          </a:prstGeom>
          <a:noFill/>
          <a:ln w="9525">
            <a:noFill/>
            <a:miter lim="800000"/>
            <a:headEnd/>
            <a:tailEnd/>
          </a:ln>
        </p:spPr>
      </p:pic>
      <p:pic>
        <p:nvPicPr>
          <p:cNvPr id="4098" name="Picture 2" descr="C:\Users\gamze\Desktop\SAĞLIK BAKANLIĞI EĞİTİM\Ekran Alıntısı4.JPG"/>
          <p:cNvPicPr>
            <a:picLocks noChangeAspect="1" noChangeArrowheads="1"/>
          </p:cNvPicPr>
          <p:nvPr/>
        </p:nvPicPr>
        <p:blipFill>
          <a:blip r:embed="rId3" cstate="print"/>
          <a:srcRect/>
          <a:stretch>
            <a:fillRect/>
          </a:stretch>
        </p:blipFill>
        <p:spPr bwMode="auto">
          <a:xfrm>
            <a:off x="213262" y="3573016"/>
            <a:ext cx="8809837" cy="1944216"/>
          </a:xfrm>
          <a:prstGeom prst="rect">
            <a:avLst/>
          </a:prstGeom>
          <a:noFill/>
          <a:ln w="9525">
            <a:noFill/>
            <a:miter lim="800000"/>
            <a:headEnd/>
            <a:tailEnd/>
          </a:ln>
        </p:spPr>
      </p:pic>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p:cNvPicPr>
            <a:picLocks noChangeAspect="1" noChangeArrowheads="1"/>
          </p:cNvPicPr>
          <p:nvPr/>
        </p:nvPicPr>
        <p:blipFill>
          <a:blip r:embed="rId2" cstate="print"/>
          <a:srcRect t="6847"/>
          <a:stretch>
            <a:fillRect/>
          </a:stretch>
        </p:blipFill>
        <p:spPr bwMode="auto">
          <a:xfrm>
            <a:off x="250825" y="692696"/>
            <a:ext cx="8713788" cy="5903367"/>
          </a:xfrm>
          <a:prstGeom prst="rect">
            <a:avLst/>
          </a:prstGeom>
          <a:noFill/>
          <a:ln w="9525">
            <a:noFill/>
            <a:miter lim="800000"/>
            <a:headEnd/>
            <a:tailEnd/>
          </a:ln>
        </p:spPr>
      </p:pic>
      <p:cxnSp>
        <p:nvCxnSpPr>
          <p:cNvPr id="5" name="Düz Bağlayıcı 4"/>
          <p:cNvCxnSpPr/>
          <p:nvPr/>
        </p:nvCxnSpPr>
        <p:spPr>
          <a:xfrm flipH="1">
            <a:off x="2451100" y="4997450"/>
            <a:ext cx="373063"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1693863" y="4581525"/>
            <a:ext cx="484187" cy="831850"/>
          </a:xfrm>
          <a:prstGeom prst="rect">
            <a:avLst/>
          </a:prstGeom>
          <a:solidFill>
            <a:schemeClr val="accent4">
              <a:lumMod val="60000"/>
              <a:lumOff val="40000"/>
            </a:schemeClr>
          </a:solidFill>
        </p:spPr>
        <p:txBody>
          <a:bodyPr wrap="none">
            <a:spAutoFit/>
          </a:bodyPr>
          <a:lstStyle/>
          <a:p>
            <a:pPr fontAlgn="auto">
              <a:spcBef>
                <a:spcPts val="0"/>
              </a:spcBef>
              <a:spcAft>
                <a:spcPts val="0"/>
              </a:spcAft>
              <a:defRPr/>
            </a:pPr>
            <a:r>
              <a:rPr lang="tr-TR" sz="4800" dirty="0">
                <a:solidFill>
                  <a:srgbClr val="FF0000"/>
                </a:solidFill>
                <a:latin typeface="+mn-lt"/>
                <a:cs typeface="+mn-cs"/>
              </a:rPr>
              <a:t>T</a:t>
            </a:r>
          </a:p>
        </p:txBody>
      </p:sp>
      <p:pic>
        <p:nvPicPr>
          <p:cNvPr id="5122" name="Picture 2" descr="C:\Users\gamze\Desktop\SAĞLIK BAKANLIĞI EĞİTİM\Ekran Alıntısı4.JPG"/>
          <p:cNvPicPr>
            <a:picLocks noChangeAspect="1" noChangeArrowheads="1"/>
          </p:cNvPicPr>
          <p:nvPr/>
        </p:nvPicPr>
        <p:blipFill>
          <a:blip r:embed="rId3" cstate="print"/>
          <a:srcRect/>
          <a:stretch>
            <a:fillRect/>
          </a:stretch>
        </p:blipFill>
        <p:spPr bwMode="auto">
          <a:xfrm>
            <a:off x="131763" y="2781300"/>
            <a:ext cx="8761412" cy="2111375"/>
          </a:xfrm>
          <a:prstGeom prst="rect">
            <a:avLst/>
          </a:prstGeom>
          <a:noFill/>
          <a:ln w="9525">
            <a:noFill/>
            <a:miter lim="800000"/>
            <a:headEnd/>
            <a:tailEnd/>
          </a:ln>
        </p:spPr>
      </p:pic>
      <p:sp>
        <p:nvSpPr>
          <p:cNvPr id="6"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nodeType="clickEffect">
                                  <p:stCondLst>
                                    <p:cond delay="0"/>
                                  </p:stCondLst>
                                  <p:childTnLst>
                                    <p:animEffect transition="out" filter="checkerboard(across)">
                                      <p:cBhvr>
                                        <p:cTn id="11" dur="500"/>
                                        <p:tgtEl>
                                          <p:spTgt spid="5122"/>
                                        </p:tgtEl>
                                      </p:cBhvr>
                                    </p:animEffect>
                                    <p:set>
                                      <p:cBhvr>
                                        <p:cTn id="12" dur="1" fill="hold">
                                          <p:stCondLst>
                                            <p:cond delay="499"/>
                                          </p:stCondLst>
                                        </p:cTn>
                                        <p:tgtEl>
                                          <p:spTgt spid="51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2" cstate="print"/>
          <a:srcRect/>
          <a:stretch>
            <a:fillRect/>
          </a:stretch>
        </p:blipFill>
        <p:spPr bwMode="auto">
          <a:xfrm>
            <a:off x="250825" y="1268413"/>
            <a:ext cx="8713788" cy="1257300"/>
          </a:xfrm>
          <a:prstGeom prst="rect">
            <a:avLst/>
          </a:prstGeom>
          <a:noFill/>
          <a:ln w="9525">
            <a:noFill/>
            <a:miter lim="800000"/>
            <a:headEnd/>
            <a:tailEnd/>
          </a:ln>
        </p:spPr>
      </p:pic>
      <p:pic>
        <p:nvPicPr>
          <p:cNvPr id="86019" name="Picture 3"/>
          <p:cNvPicPr>
            <a:picLocks noChangeAspect="1" noChangeArrowheads="1"/>
          </p:cNvPicPr>
          <p:nvPr/>
        </p:nvPicPr>
        <p:blipFill>
          <a:blip r:embed="rId3" cstate="print"/>
          <a:srcRect/>
          <a:stretch>
            <a:fillRect/>
          </a:stretch>
        </p:blipFill>
        <p:spPr bwMode="auto">
          <a:xfrm>
            <a:off x="250825" y="3213100"/>
            <a:ext cx="8713788" cy="581025"/>
          </a:xfrm>
          <a:prstGeom prst="rect">
            <a:avLst/>
          </a:prstGeom>
          <a:noFill/>
          <a:ln w="9525">
            <a:noFill/>
            <a:miter lim="800000"/>
            <a:headEnd/>
            <a:tailEnd/>
          </a:ln>
        </p:spPr>
      </p:pic>
      <p:pic>
        <p:nvPicPr>
          <p:cNvPr id="86020" name="Picture 4"/>
          <p:cNvPicPr>
            <a:picLocks noChangeAspect="1" noChangeArrowheads="1"/>
          </p:cNvPicPr>
          <p:nvPr/>
        </p:nvPicPr>
        <p:blipFill>
          <a:blip r:embed="rId4" cstate="print"/>
          <a:srcRect/>
          <a:stretch>
            <a:fillRect/>
          </a:stretch>
        </p:blipFill>
        <p:spPr bwMode="auto">
          <a:xfrm>
            <a:off x="250825" y="4508500"/>
            <a:ext cx="8713788" cy="847725"/>
          </a:xfrm>
          <a:prstGeom prst="rect">
            <a:avLst/>
          </a:prstGeom>
          <a:noFill/>
          <a:ln w="9525">
            <a:noFill/>
            <a:miter lim="800000"/>
            <a:headEnd/>
            <a:tailEnd/>
          </a:ln>
        </p:spPr>
      </p:pic>
      <p:sp>
        <p:nvSpPr>
          <p:cNvPr id="5"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3"/>
          <p:cNvPicPr>
            <a:picLocks noChangeAspect="1" noChangeArrowheads="1"/>
          </p:cNvPicPr>
          <p:nvPr/>
        </p:nvPicPr>
        <p:blipFill>
          <a:blip r:embed="rId2" cstate="print"/>
          <a:srcRect/>
          <a:stretch>
            <a:fillRect/>
          </a:stretch>
        </p:blipFill>
        <p:spPr bwMode="auto">
          <a:xfrm>
            <a:off x="179388" y="333375"/>
            <a:ext cx="8856662" cy="6264275"/>
          </a:xfrm>
          <a:prstGeom prst="rect">
            <a:avLst/>
          </a:prstGeom>
          <a:noFill/>
          <a:ln w="9525">
            <a:noFill/>
            <a:miter lim="800000"/>
            <a:headEnd/>
            <a:tailEnd/>
          </a:ln>
        </p:spPr>
      </p:pic>
      <p:pic>
        <p:nvPicPr>
          <p:cNvPr id="87044" name="Picture 4"/>
          <p:cNvPicPr>
            <a:picLocks noChangeAspect="1" noChangeArrowheads="1"/>
          </p:cNvPicPr>
          <p:nvPr/>
        </p:nvPicPr>
        <p:blipFill>
          <a:blip r:embed="rId3" cstate="print"/>
          <a:srcRect/>
          <a:stretch>
            <a:fillRect/>
          </a:stretch>
        </p:blipFill>
        <p:spPr bwMode="auto">
          <a:xfrm>
            <a:off x="900113" y="2205038"/>
            <a:ext cx="1566862" cy="493712"/>
          </a:xfrm>
          <a:prstGeom prst="rect">
            <a:avLst/>
          </a:prstGeom>
          <a:noFill/>
          <a:ln w="9525">
            <a:noFill/>
            <a:miter lim="800000"/>
            <a:headEnd/>
            <a:tailEnd/>
          </a:ln>
        </p:spPr>
      </p:pic>
      <p:pic>
        <p:nvPicPr>
          <p:cNvPr id="87045" name="Picture 4"/>
          <p:cNvPicPr>
            <a:picLocks noChangeAspect="1" noChangeArrowheads="1"/>
          </p:cNvPicPr>
          <p:nvPr/>
        </p:nvPicPr>
        <p:blipFill>
          <a:blip r:embed="rId3" cstate="print"/>
          <a:srcRect/>
          <a:stretch>
            <a:fillRect/>
          </a:stretch>
        </p:blipFill>
        <p:spPr bwMode="auto">
          <a:xfrm>
            <a:off x="900113" y="2825750"/>
            <a:ext cx="1566862" cy="493713"/>
          </a:xfrm>
          <a:prstGeom prst="rect">
            <a:avLst/>
          </a:prstGeom>
          <a:noFill/>
          <a:ln w="9525">
            <a:noFill/>
            <a:miter lim="800000"/>
            <a:headEnd/>
            <a:tailEnd/>
          </a:ln>
        </p:spPr>
      </p:pic>
      <p:pic>
        <p:nvPicPr>
          <p:cNvPr id="87046" name="Picture 4"/>
          <p:cNvPicPr>
            <a:picLocks noChangeAspect="1" noChangeArrowheads="1"/>
          </p:cNvPicPr>
          <p:nvPr/>
        </p:nvPicPr>
        <p:blipFill>
          <a:blip r:embed="rId3" cstate="print"/>
          <a:srcRect/>
          <a:stretch>
            <a:fillRect/>
          </a:stretch>
        </p:blipFill>
        <p:spPr bwMode="auto">
          <a:xfrm>
            <a:off x="900113" y="4724400"/>
            <a:ext cx="1566862" cy="493713"/>
          </a:xfrm>
          <a:prstGeom prst="rect">
            <a:avLst/>
          </a:prstGeom>
          <a:noFill/>
          <a:ln w="9525">
            <a:noFill/>
            <a:miter lim="800000"/>
            <a:headEnd/>
            <a:tailEnd/>
          </a:ln>
        </p:spPr>
      </p:pic>
      <p:pic>
        <p:nvPicPr>
          <p:cNvPr id="8197" name="Picture 5"/>
          <p:cNvPicPr>
            <a:picLocks noChangeAspect="1" noChangeArrowheads="1"/>
          </p:cNvPicPr>
          <p:nvPr/>
        </p:nvPicPr>
        <p:blipFill>
          <a:blip r:embed="rId4" cstate="print"/>
          <a:srcRect/>
          <a:stretch>
            <a:fillRect/>
          </a:stretch>
        </p:blipFill>
        <p:spPr bwMode="auto">
          <a:xfrm>
            <a:off x="1006475" y="5661025"/>
            <a:ext cx="652463" cy="542925"/>
          </a:xfrm>
          <a:prstGeom prst="rect">
            <a:avLst/>
          </a:prstGeom>
          <a:noFill/>
          <a:ln w="9525">
            <a:noFill/>
            <a:miter lim="800000"/>
            <a:headEnd/>
            <a:tailEnd/>
          </a:ln>
        </p:spPr>
      </p:pic>
      <p:pic>
        <p:nvPicPr>
          <p:cNvPr id="1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7624" y="620688"/>
            <a:ext cx="7115175" cy="605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barn(inVertical)">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ctrTitle"/>
          </p:nvPr>
        </p:nvSpPr>
        <p:spPr>
          <a:xfrm>
            <a:off x="-323850" y="260350"/>
            <a:ext cx="3886200" cy="650875"/>
          </a:xfrm>
        </p:spPr>
        <p:txBody>
          <a:bodyPr/>
          <a:lstStyle/>
          <a:p>
            <a:pPr eaLnBrk="1" hangingPunct="1"/>
            <a:r>
              <a:rPr lang="tr-TR" altLang="tr-TR" sz="2400" b="1" smtClean="0"/>
              <a:t>DENETİM İLKELERİ</a:t>
            </a:r>
          </a:p>
        </p:txBody>
      </p:sp>
      <p:sp>
        <p:nvSpPr>
          <p:cNvPr id="3" name="Alt Başlık 2"/>
          <p:cNvSpPr>
            <a:spLocks noGrp="1"/>
          </p:cNvSpPr>
          <p:nvPr>
            <p:ph type="subTitle" idx="1"/>
          </p:nvPr>
        </p:nvSpPr>
        <p:spPr>
          <a:xfrm>
            <a:off x="323850" y="981075"/>
            <a:ext cx="8496300" cy="5616575"/>
          </a:xfrm>
        </p:spPr>
        <p:txBody>
          <a:bodyPr/>
          <a:lstStyle/>
          <a:p>
            <a:pPr algn="just" eaLnBrk="1" hangingPunct="1"/>
            <a:r>
              <a:rPr lang="tr-TR" altLang="tr-TR" sz="2400" dirty="0" smtClean="0">
                <a:solidFill>
                  <a:schemeClr val="tx1"/>
                </a:solidFill>
              </a:rPr>
              <a:t>Farklı bloklardan oluşan binalarda,  bağımsız bloklar (aynı bahçe içinde ana binadaki hizmeti tamamlayıcı nitelikte hizmet veren  diğer binalar blok olarak kabul edilecektir), ayrı bir bina olarak denetlenecektir.</a:t>
            </a:r>
          </a:p>
          <a:p>
            <a:pPr algn="just" eaLnBrk="1" hangingPunct="1"/>
            <a:r>
              <a:rPr lang="tr-TR" altLang="tr-TR" sz="2400" dirty="0" smtClean="0">
                <a:solidFill>
                  <a:schemeClr val="tx1"/>
                </a:solidFill>
              </a:rPr>
              <a:t>Tespit </a:t>
            </a:r>
            <a:r>
              <a:rPr lang="tr-TR" altLang="tr-TR" sz="2400" dirty="0" smtClean="0">
                <a:solidFill>
                  <a:schemeClr val="tx1"/>
                </a:solidFill>
              </a:rPr>
              <a:t>sırasında D.69 sorusunda yer alan nesnelerin hangi merdiven, rampa veya kapının önünde olduğu, E.1 sorusunda yer alan özellikleri sağlamayan kapıların hangileri olduğu ve hangi özellikleri sağlamadığı gibi mahal bilgileri formun sonunda yer alan EK BİLGİLER bölümünde belirtilmelidir.</a:t>
            </a:r>
          </a:p>
          <a:p>
            <a:pPr algn="just" eaLnBrk="1" hangingPunct="1"/>
            <a:r>
              <a:rPr lang="tr-TR" altLang="tr-TR" sz="2400" dirty="0" smtClean="0">
                <a:solidFill>
                  <a:schemeClr val="tx1"/>
                </a:solidFill>
              </a:rPr>
              <a:t>Hissedilebilir </a:t>
            </a:r>
            <a:r>
              <a:rPr lang="tr-TR" altLang="tr-TR" sz="2400" dirty="0" smtClean="0">
                <a:solidFill>
                  <a:schemeClr val="tx1"/>
                </a:solidFill>
              </a:rPr>
              <a:t>Yürüme Yüzeyi İşaretleri soruları Sağlık Kuruluşları, gündüz bakım evleri/kreşler, anaokulları, ilkokullar, orta okullar ve liseler, Aile ve Sosyal Politikalar Bakanlığınca yatılı hizmet verilen kuruluşlar için cevaplanmayacaktır.</a:t>
            </a:r>
          </a:p>
          <a:p>
            <a:pPr algn="just" eaLnBrk="1" hangingPunct="1"/>
            <a:r>
              <a:rPr lang="tr-TR" altLang="tr-TR" sz="2400" dirty="0" smtClean="0">
                <a:solidFill>
                  <a:schemeClr val="tx1"/>
                </a:solidFill>
              </a:rPr>
              <a:t>Araç </a:t>
            </a:r>
            <a:r>
              <a:rPr lang="tr-TR" altLang="tr-TR" sz="2400" dirty="0" smtClean="0">
                <a:solidFill>
                  <a:schemeClr val="tx1"/>
                </a:solidFill>
              </a:rPr>
              <a:t>muayene istasyonları gibi bahçede yaya dolaşımının mümkün olmadığı binalar için L.1 ve L.2 soruları cevaplanmayacaktır.</a:t>
            </a:r>
          </a:p>
          <a:p>
            <a:pPr algn="just" eaLnBrk="1" hangingPunct="1"/>
            <a:endParaRPr lang="tr-TR" altLang="tr-TR" sz="2400" dirty="0" smtClean="0">
              <a:solidFill>
                <a:schemeClr val="tx1"/>
              </a:solidFill>
            </a:endParaRPr>
          </a:p>
        </p:txBody>
      </p:sp>
      <p:sp>
        <p:nvSpPr>
          <p:cNvPr id="4" name="Altbilgi Yer Tutucusu 1"/>
          <p:cNvSpPr txBox="1">
            <a:spLocks/>
          </p:cNvSpPr>
          <p:nvPr/>
        </p:nvSpPr>
        <p:spPr>
          <a:xfrm>
            <a:off x="1627563" y="6571164"/>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p:cNvPicPr>
            <a:picLocks noChangeAspect="1" noChangeArrowheads="1"/>
          </p:cNvPicPr>
          <p:nvPr/>
        </p:nvPicPr>
        <p:blipFill>
          <a:blip r:embed="rId2" cstate="print"/>
          <a:srcRect/>
          <a:stretch>
            <a:fillRect/>
          </a:stretch>
        </p:blipFill>
        <p:spPr bwMode="auto">
          <a:xfrm>
            <a:off x="323850" y="908050"/>
            <a:ext cx="8496300" cy="4824413"/>
          </a:xfrm>
          <a:prstGeom prst="rect">
            <a:avLst/>
          </a:prstGeom>
          <a:noFill/>
          <a:ln w="9525">
            <a:noFill/>
            <a:miter lim="800000"/>
            <a:headEnd/>
            <a:tailEnd/>
          </a:ln>
        </p:spPr>
      </p:pic>
      <p:cxnSp>
        <p:nvCxnSpPr>
          <p:cNvPr id="5" name="Düz Bağlayıcı 4"/>
          <p:cNvCxnSpPr/>
          <p:nvPr/>
        </p:nvCxnSpPr>
        <p:spPr>
          <a:xfrm flipH="1">
            <a:off x="3051175" y="3644900"/>
            <a:ext cx="454025"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3051175" y="4581525"/>
            <a:ext cx="454025"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325438" y="887413"/>
            <a:ext cx="2725737" cy="12461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H="1">
            <a:off x="349250" y="925513"/>
            <a:ext cx="2701925" cy="12080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2" cstate="print"/>
          <a:srcRect/>
          <a:stretch>
            <a:fillRect/>
          </a:stretch>
        </p:blipFill>
        <p:spPr bwMode="auto">
          <a:xfrm>
            <a:off x="179388" y="188913"/>
            <a:ext cx="8856662" cy="6480175"/>
          </a:xfrm>
          <a:prstGeom prst="rect">
            <a:avLst/>
          </a:prstGeom>
          <a:noFill/>
          <a:ln w="9525">
            <a:noFill/>
            <a:miter lim="800000"/>
            <a:headEnd/>
            <a:tailEnd/>
          </a:ln>
        </p:spPr>
      </p:pic>
      <p:cxnSp>
        <p:nvCxnSpPr>
          <p:cNvPr id="9" name="Düz Bağlayıcı 8"/>
          <p:cNvCxnSpPr/>
          <p:nvPr/>
        </p:nvCxnSpPr>
        <p:spPr>
          <a:xfrm>
            <a:off x="157163" y="4441825"/>
            <a:ext cx="2254250" cy="12017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flipH="1">
            <a:off x="179388" y="4481513"/>
            <a:ext cx="2232025" cy="11620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p:cNvPicPr>
            <a:picLocks noChangeAspect="1" noChangeArrowheads="1"/>
          </p:cNvPicPr>
          <p:nvPr/>
        </p:nvPicPr>
        <p:blipFill>
          <a:blip r:embed="rId2" cstate="print"/>
          <a:srcRect/>
          <a:stretch>
            <a:fillRect/>
          </a:stretch>
        </p:blipFill>
        <p:spPr bwMode="auto">
          <a:xfrm>
            <a:off x="250825" y="404813"/>
            <a:ext cx="8713788" cy="2232025"/>
          </a:xfrm>
          <a:prstGeom prst="rect">
            <a:avLst/>
          </a:prstGeom>
          <a:noFill/>
          <a:ln w="9525">
            <a:noFill/>
            <a:miter lim="800000"/>
            <a:headEnd/>
            <a:tailEnd/>
          </a:ln>
        </p:spPr>
      </p:pic>
      <p:pic>
        <p:nvPicPr>
          <p:cNvPr id="90115" name="Picture 3"/>
          <p:cNvPicPr>
            <a:picLocks noChangeAspect="1" noChangeArrowheads="1"/>
          </p:cNvPicPr>
          <p:nvPr/>
        </p:nvPicPr>
        <p:blipFill>
          <a:blip r:embed="rId3" cstate="print"/>
          <a:srcRect/>
          <a:stretch>
            <a:fillRect/>
          </a:stretch>
        </p:blipFill>
        <p:spPr bwMode="auto">
          <a:xfrm>
            <a:off x="250825" y="2997200"/>
            <a:ext cx="8713788" cy="2808288"/>
          </a:xfrm>
          <a:prstGeom prst="rect">
            <a:avLst/>
          </a:prstGeom>
          <a:noFill/>
          <a:ln w="9525">
            <a:noFill/>
            <a:miter lim="800000"/>
            <a:headEnd/>
            <a:tailEnd/>
          </a:ln>
        </p:spPr>
      </p:pic>
      <p:sp>
        <p:nvSpPr>
          <p:cNvPr id="11" name="Metin kutusu 10"/>
          <p:cNvSpPr txBox="1"/>
          <p:nvPr/>
        </p:nvSpPr>
        <p:spPr>
          <a:xfrm>
            <a:off x="2166938" y="1196975"/>
            <a:ext cx="484187" cy="830263"/>
          </a:xfrm>
          <a:prstGeom prst="rect">
            <a:avLst/>
          </a:prstGeom>
          <a:solidFill>
            <a:schemeClr val="accent4">
              <a:lumMod val="60000"/>
              <a:lumOff val="40000"/>
            </a:schemeClr>
          </a:solidFill>
        </p:spPr>
        <p:txBody>
          <a:bodyPr wrap="none">
            <a:spAutoFit/>
          </a:bodyPr>
          <a:lstStyle/>
          <a:p>
            <a:pPr fontAlgn="auto">
              <a:spcBef>
                <a:spcPts val="0"/>
              </a:spcBef>
              <a:spcAft>
                <a:spcPts val="0"/>
              </a:spcAft>
              <a:defRPr/>
            </a:pPr>
            <a:r>
              <a:rPr lang="tr-TR" sz="4800" dirty="0">
                <a:solidFill>
                  <a:srgbClr val="FF0000"/>
                </a:solidFill>
                <a:latin typeface="+mn-lt"/>
                <a:cs typeface="+mn-cs"/>
              </a:rPr>
              <a:t>T</a:t>
            </a:r>
          </a:p>
        </p:txBody>
      </p:sp>
      <p:sp>
        <p:nvSpPr>
          <p:cNvPr id="5"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Metin kutusu 1"/>
          <p:cNvSpPr txBox="1">
            <a:spLocks noChangeArrowheads="1"/>
          </p:cNvSpPr>
          <p:nvPr/>
        </p:nvSpPr>
        <p:spPr bwMode="auto">
          <a:xfrm>
            <a:off x="1908175" y="3714750"/>
            <a:ext cx="5289550" cy="923925"/>
          </a:xfrm>
          <a:prstGeom prst="rect">
            <a:avLst/>
          </a:prstGeom>
          <a:noFill/>
          <a:ln w="9525">
            <a:noFill/>
            <a:miter lim="800000"/>
            <a:headEnd/>
            <a:tailEnd/>
          </a:ln>
        </p:spPr>
        <p:txBody>
          <a:bodyPr wrap="none">
            <a:spAutoFit/>
          </a:bodyPr>
          <a:lstStyle/>
          <a:p>
            <a:r>
              <a:rPr lang="tr-TR" altLang="tr-TR" sz="5400" b="1">
                <a:solidFill>
                  <a:srgbClr val="FF0000"/>
                </a:solidFill>
                <a:latin typeface="Calibri" pitchFamily="34" charset="0"/>
              </a:rPr>
              <a:t>TEŞEKKÜR EDERİZ</a:t>
            </a:r>
          </a:p>
        </p:txBody>
      </p:sp>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a:spLocks noChangeArrowheads="1"/>
          </p:cNvSpPr>
          <p:nvPr/>
        </p:nvSpPr>
        <p:spPr bwMode="auto">
          <a:xfrm>
            <a:off x="179388" y="344488"/>
            <a:ext cx="8640762" cy="5632311"/>
          </a:xfrm>
          <a:prstGeom prst="rect">
            <a:avLst/>
          </a:prstGeom>
          <a:noFill/>
          <a:ln w="9525">
            <a:noFill/>
            <a:miter lim="800000"/>
            <a:headEnd/>
            <a:tailEnd/>
          </a:ln>
        </p:spPr>
        <p:txBody>
          <a:bodyPr>
            <a:spAutoFit/>
          </a:bodyPr>
          <a:lstStyle/>
          <a:p>
            <a:pPr algn="just"/>
            <a:endParaRPr lang="tr-TR" sz="2400" dirty="0"/>
          </a:p>
          <a:p>
            <a:pPr algn="just"/>
            <a:endParaRPr lang="tr-TR" sz="2400" dirty="0"/>
          </a:p>
          <a:p>
            <a:pPr algn="just"/>
            <a:endParaRPr lang="tr-TR" sz="2400" dirty="0"/>
          </a:p>
          <a:p>
            <a:pPr algn="just"/>
            <a:r>
              <a:rPr lang="tr-TR" sz="2400" dirty="0"/>
              <a:t>Asansör bulunmayan binalarda engelli tuvaleti/tuvaletlerinden en az bir kadın ve bir erkek veya bağımsız girişi olan en az 1 adet kadın-erkek ortak kullanımında olan engelli tuvaletinin zemin katta düzenlenmiş olması gerekmektedir. Tuvalet ile ilgili bu gereklilik asansör ile ilgili gereklilikleri ortadan kaldırmaz.</a:t>
            </a:r>
          </a:p>
          <a:p>
            <a:pPr algn="just"/>
            <a:endParaRPr lang="tr-TR" sz="2400" dirty="0"/>
          </a:p>
          <a:p>
            <a:pPr algn="just"/>
            <a:endParaRPr lang="tr-TR" sz="2400" dirty="0"/>
          </a:p>
          <a:p>
            <a:endParaRPr lang="tr-TR" sz="2400" dirty="0"/>
          </a:p>
          <a:p>
            <a:endParaRPr lang="tr-TR" sz="2400" dirty="0"/>
          </a:p>
          <a:p>
            <a:endParaRPr lang="tr-TR" sz="2400" dirty="0"/>
          </a:p>
          <a:p>
            <a:endParaRPr lang="tr-TR" sz="2400" dirty="0"/>
          </a:p>
        </p:txBody>
      </p:sp>
      <p:sp>
        <p:nvSpPr>
          <p:cNvPr id="3" name="Altbilgi Yer Tutucusu 1"/>
          <p:cNvSpPr txBox="1">
            <a:spLocks/>
          </p:cNvSpPr>
          <p:nvPr/>
        </p:nvSpPr>
        <p:spPr>
          <a:xfrm>
            <a:off x="1691680" y="6237312"/>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arn(inVertical)">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a:spLocks noChangeArrowheads="1"/>
          </p:cNvSpPr>
          <p:nvPr/>
        </p:nvSpPr>
        <p:spPr bwMode="auto">
          <a:xfrm>
            <a:off x="484188" y="1268413"/>
            <a:ext cx="7920037" cy="4893647"/>
          </a:xfrm>
          <a:prstGeom prst="rect">
            <a:avLst/>
          </a:prstGeom>
          <a:noFill/>
          <a:ln w="9525">
            <a:noFill/>
            <a:miter lim="800000"/>
            <a:headEnd/>
            <a:tailEnd/>
          </a:ln>
        </p:spPr>
        <p:txBody>
          <a:bodyPr>
            <a:spAutoFit/>
          </a:bodyPr>
          <a:lstStyle/>
          <a:p>
            <a:pPr algn="just"/>
            <a:r>
              <a:rPr lang="tr-TR" sz="2400" dirty="0"/>
              <a:t>Bir kampüste birden fazla yurt bulunması durumunda en az 1 kız 1 erkek yurdu olmak üzere toplam 2 yurdun engelli odalarında yapılacak düzenlemeler dahil olacak şekilde her kata ve bulunuyorsa her kattaki ortak kullanım alanlarına erişimi sağlandıktan sonra diğer yurtlarda sadece yemekhane, dinlenme odaları, çalışma odaları ve ziyaretçi salonları gibi ortak kullanımlara erişilebilirliğin sağlanması yeterli olacaktır.</a:t>
            </a:r>
          </a:p>
          <a:p>
            <a:endParaRPr lang="tr-TR" sz="2400" dirty="0"/>
          </a:p>
          <a:p>
            <a:pPr algn="just"/>
            <a:r>
              <a:rPr lang="tr-TR" sz="2400" dirty="0"/>
              <a:t>Hissedilebilir yürüme yüzeyi işaretleri ile ilgili usul ve esaslar Aile ve Sosyal Politikalar Bakanlığı tarafından yayımlanacak genelge ile belirlenir.</a:t>
            </a:r>
          </a:p>
          <a:p>
            <a:endParaRPr lang="tr-TR" sz="2400" dirty="0"/>
          </a:p>
        </p:txBody>
      </p:sp>
      <p:sp>
        <p:nvSpPr>
          <p:cNvPr id="3"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srcRect/>
          <a:stretch>
            <a:fillRect/>
          </a:stretch>
        </p:blipFill>
        <p:spPr bwMode="auto">
          <a:xfrm>
            <a:off x="322263" y="1268413"/>
            <a:ext cx="8277225" cy="3455987"/>
          </a:xfrm>
          <a:prstGeom prst="rect">
            <a:avLst/>
          </a:prstGeom>
          <a:noFill/>
          <a:ln w="9525">
            <a:noFill/>
            <a:miter lim="800000"/>
            <a:headEnd/>
            <a:tailEnd/>
          </a:ln>
        </p:spPr>
      </p:pic>
      <p:sp>
        <p:nvSpPr>
          <p:cNvPr id="15363" name="Metin kutusu 2"/>
          <p:cNvSpPr txBox="1">
            <a:spLocks noChangeArrowheads="1"/>
          </p:cNvSpPr>
          <p:nvPr/>
        </p:nvSpPr>
        <p:spPr bwMode="auto">
          <a:xfrm>
            <a:off x="2555875" y="333375"/>
            <a:ext cx="4084638" cy="584200"/>
          </a:xfrm>
          <a:prstGeom prst="rect">
            <a:avLst/>
          </a:prstGeom>
          <a:noFill/>
          <a:ln w="9525">
            <a:noFill/>
            <a:miter lim="800000"/>
            <a:headEnd/>
            <a:tailEnd/>
          </a:ln>
        </p:spPr>
        <p:txBody>
          <a:bodyPr wrap="none">
            <a:spAutoFit/>
          </a:bodyPr>
          <a:lstStyle/>
          <a:p>
            <a:r>
              <a:rPr lang="tr-TR" altLang="tr-TR" sz="3200" b="1">
                <a:solidFill>
                  <a:srgbClr val="0070C0"/>
                </a:solidFill>
                <a:latin typeface="Calibri" pitchFamily="34" charset="0"/>
              </a:rPr>
              <a:t>B. BİNA YAKIN ÇEVRESİ</a:t>
            </a:r>
          </a:p>
        </p:txBody>
      </p:sp>
      <p:sp>
        <p:nvSpPr>
          <p:cNvPr id="4" name="Altbilgi Yer Tutucusu 1"/>
          <p:cNvSpPr txBox="1">
            <a:spLocks/>
          </p:cNvSpPr>
          <p:nvPr/>
        </p:nvSpPr>
        <p:spPr>
          <a:xfrm>
            <a:off x="1547664" y="6382116"/>
            <a:ext cx="5329237" cy="476250"/>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tint val="75000"/>
                  </a:prstClr>
                </a:solidFill>
                <a:effectLst/>
                <a:uLnTx/>
                <a:uFillTx/>
                <a:latin typeface="Arial"/>
                <a:ea typeface="+mn-ea"/>
                <a:cs typeface="+mn-cs"/>
              </a:rPr>
              <a:t>Bu sunumda yer alan içerik kaynak gösterilmeden kullanılamaz</a:t>
            </a:r>
            <a:endParaRPr kumimoji="0" lang="tr-TR"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ABD4A3123894884E82FFBA42A8E9916F" ma:contentTypeVersion="1" ma:contentTypeDescription="Yeni belge oluşturun." ma:contentTypeScope="" ma:versionID="7fdac5a88af68ad1c2f089ff0541dd95">
  <xsd:schema xmlns:xsd="http://www.w3.org/2001/XMLSchema" xmlns:xs="http://www.w3.org/2001/XMLSchema" xmlns:p="http://schemas.microsoft.com/office/2006/metadata/properties" xmlns:ns2="2c6c339a-2d5e-47fc-b832-3cadf2d345be" targetNamespace="http://schemas.microsoft.com/office/2006/metadata/properties" ma:root="true" ma:fieldsID="b36e20aaa49d5016ee1b33c83399e48b" ns2:_="">
    <xsd:import namespace="2c6c339a-2d5e-47fc-b832-3cadf2d345b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c339a-2d5e-47fc-b832-3cadf2d345be" elementFormDefault="qualified">
    <xsd:import namespace="http://schemas.microsoft.com/office/2006/documentManagement/types"/>
    <xsd:import namespace="http://schemas.microsoft.com/office/infopath/2007/PartnerControls"/>
    <xsd:element name="SharedWithUsers" ma:index="8" nillable="true" ma:displayName="Paylaşılanla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417CB6-6E15-4A1D-94AA-21402AE7E1E6}"/>
</file>

<file path=customXml/itemProps2.xml><?xml version="1.0" encoding="utf-8"?>
<ds:datastoreItem xmlns:ds="http://schemas.openxmlformats.org/officeDocument/2006/customXml" ds:itemID="{BDEF2435-A185-4BF3-8399-B411D6324002}"/>
</file>

<file path=customXml/itemProps3.xml><?xml version="1.0" encoding="utf-8"?>
<ds:datastoreItem xmlns:ds="http://schemas.openxmlformats.org/officeDocument/2006/customXml" ds:itemID="{5559392B-A1F7-4D72-93B6-1CFA5E1A85A7}"/>
</file>

<file path=docProps/app.xml><?xml version="1.0" encoding="utf-8"?>
<Properties xmlns="http://schemas.openxmlformats.org/officeDocument/2006/extended-properties" xmlns:vt="http://schemas.openxmlformats.org/officeDocument/2006/docPropsVTypes">
  <TotalTime>1949</TotalTime>
  <Words>1042</Words>
  <Application>Microsoft Office PowerPoint</Application>
  <PresentationFormat>Ekran Gösterisi (4:3)</PresentationFormat>
  <Paragraphs>207</Paragraphs>
  <Slides>63</Slides>
  <Notes>3</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63</vt:i4>
      </vt:variant>
    </vt:vector>
  </HeadingPairs>
  <TitlesOfParts>
    <vt:vector size="70" baseType="lpstr">
      <vt:lpstr>Arial</vt:lpstr>
      <vt:lpstr>Calibri</vt:lpstr>
      <vt:lpstr>Tahoma</vt:lpstr>
      <vt:lpstr>Times New Roman</vt:lpstr>
      <vt:lpstr>Verdana</vt:lpstr>
      <vt:lpstr>Ofis Teması</vt:lpstr>
      <vt:lpstr>Varsayılan Tasarım</vt:lpstr>
      <vt:lpstr>PowerPoint Sunusu</vt:lpstr>
      <vt:lpstr>PowerPoint Sunusu</vt:lpstr>
      <vt:lpstr>PowerPoint Sunusu</vt:lpstr>
      <vt:lpstr>PowerPoint Sunusu</vt:lpstr>
      <vt:lpstr>PowerPoint Sunusu</vt:lpstr>
      <vt:lpstr>DENETİM İLKELERİ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İŞYERİ AÇMA VE ÇALIŞMA RUHSATLARINA İLİŞKİN YÖNETMELİĞE GÖRE TUVALET BULUNDURMASI GEREKEN YERLER </vt:lpstr>
      <vt:lpstr>A.SIHHÎ MÜESSESELER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 Ateş</dc:creator>
  <cp:lastModifiedBy>Özge Yenice</cp:lastModifiedBy>
  <cp:revision>346</cp:revision>
  <dcterms:created xsi:type="dcterms:W3CDTF">2016-11-24T07:34:25Z</dcterms:created>
  <dcterms:modified xsi:type="dcterms:W3CDTF">2017-10-31T09:50:06Z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0x010100ABD4A3123894884E82FFBA42A8E9916F</vt:lpwstr>
  </property>
</Properties>
</file>