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73" r:id="rId7"/>
    <p:sldId id="267" r:id="rId8"/>
    <p:sldId id="265" r:id="rId9"/>
    <p:sldId id="269" r:id="rId10"/>
    <p:sldId id="264" r:id="rId11"/>
    <p:sldId id="272" r:id="rId12"/>
    <p:sldId id="268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4"/>
    <p:restoredTop sz="94697"/>
  </p:normalViewPr>
  <p:slideViewPr>
    <p:cSldViewPr snapToGrid="0" snapToObjects="1">
      <p:cViewPr>
        <p:scale>
          <a:sx n="70" d="100"/>
          <a:sy n="70" d="100"/>
        </p:scale>
        <p:origin x="105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mehmetyanardag/Downloads/EngelliOgrenciSay&#305;lar&#30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mehmetyanardag/Downloads/EngelliOgrenciSay&#305;lar&#30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mehmetyanardag/Downloads/EngelliOgrenciSay&#305;lar&#30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mehmetyanardag/Downloads/EngelliOgrenciSay&#305;lar&#30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YDS</a:t>
            </a:r>
          </a:p>
        </c:rich>
      </c:tx>
      <c:layout/>
      <c:overlay val="0"/>
      <c:spPr>
        <a:solidFill>
          <a:srgbClr val="FFC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38923513088549"/>
          <c:y val="0.111816904414809"/>
          <c:w val="0.893016734862811"/>
          <c:h val="0.7420995536325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Sheet1!$B$5:$B$7</c:f>
              <c:numCache>
                <c:formatCode>General</c:formatCode>
                <c:ptCount val="3"/>
                <c:pt idx="0">
                  <c:v>602.0</c:v>
                </c:pt>
                <c:pt idx="1">
                  <c:v>456.0</c:v>
                </c:pt>
                <c:pt idx="2">
                  <c:v>492.0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027616"/>
        <c:axId val="-109576704"/>
      </c:barChart>
      <c:catAx>
        <c:axId val="-111027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76704"/>
        <c:crosses val="autoZero"/>
        <c:auto val="0"/>
        <c:lblAlgn val="ctr"/>
        <c:lblOffset val="100"/>
        <c:noMultiLvlLbl val="0"/>
      </c:catAx>
      <c:valAx>
        <c:axId val="-10957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1027616"/>
        <c:crossesAt val="1.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ALES</a:t>
            </a:r>
          </a:p>
        </c:rich>
      </c:tx>
      <c:layout/>
      <c:overlay val="0"/>
      <c:spPr>
        <a:solidFill>
          <a:srgbClr val="0070C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Sheet2!$B$1:$B$3</c:f>
              <c:numCache>
                <c:formatCode>General</c:formatCode>
                <c:ptCount val="3"/>
                <c:pt idx="0">
                  <c:v>843.0</c:v>
                </c:pt>
                <c:pt idx="1">
                  <c:v>881.0</c:v>
                </c:pt>
                <c:pt idx="2">
                  <c:v>1093.0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535760"/>
        <c:axId val="376475520"/>
      </c:barChart>
      <c:catAx>
        <c:axId val="347535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75520"/>
        <c:crosses val="autoZero"/>
        <c:auto val="1"/>
        <c:lblAlgn val="ctr"/>
        <c:lblOffset val="100"/>
        <c:noMultiLvlLbl val="0"/>
      </c:catAx>
      <c:valAx>
        <c:axId val="37647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3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Öğrenim</a:t>
            </a:r>
            <a:r>
              <a:rPr lang="en-US" sz="1200" b="1" dirty="0"/>
              <a:t> </a:t>
            </a:r>
            <a:r>
              <a:rPr lang="en-US" sz="1200" b="1" dirty="0" err="1"/>
              <a:t>Düzeyine</a:t>
            </a:r>
            <a:r>
              <a:rPr lang="en-US" sz="1200" b="1" dirty="0"/>
              <a:t> </a:t>
            </a:r>
            <a:r>
              <a:rPr lang="en-US" sz="1200" b="1" dirty="0" err="1"/>
              <a:t>Göre</a:t>
            </a:r>
            <a:r>
              <a:rPr lang="en-US" sz="1200" b="1" baseline="0" dirty="0"/>
              <a:t> </a:t>
            </a:r>
            <a:r>
              <a:rPr lang="en-US" sz="1200" b="1" dirty="0" err="1"/>
              <a:t>Engelli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Öğrenci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Sayısı</a:t>
            </a:r>
            <a:endParaRPr lang="en-US" sz="1200" b="1" baseline="0" dirty="0"/>
          </a:p>
          <a:p>
            <a:pPr>
              <a:defRPr/>
            </a:pPr>
            <a:r>
              <a:rPr lang="en-US" sz="1050" b="0" baseline="0" dirty="0"/>
              <a:t>2018-2019 </a:t>
            </a:r>
            <a:endParaRPr lang="en-US" sz="105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'2018-2019'!$A$25:$A$26</c:f>
              <c:strCache>
                <c:ptCount val="2"/>
                <c:pt idx="0">
                  <c:v>Önlisans-Lisans</c:v>
                </c:pt>
                <c:pt idx="1">
                  <c:v>Lisansüstü</c:v>
                </c:pt>
              </c:strCache>
            </c:strRef>
          </c:cat>
          <c:val>
            <c:numRef>
              <c:f>'2018-2019'!$B$25:$B$26</c:f>
              <c:numCache>
                <c:formatCode>General</c:formatCode>
                <c:ptCount val="2"/>
                <c:pt idx="0">
                  <c:v>47751.0</c:v>
                </c:pt>
                <c:pt idx="1">
                  <c:v>326.0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222544"/>
        <c:axId val="284615520"/>
      </c:barChart>
      <c:catAx>
        <c:axId val="40022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15520"/>
        <c:crosses val="autoZero"/>
        <c:auto val="1"/>
        <c:lblAlgn val="ctr"/>
        <c:lblOffset val="100"/>
        <c:noMultiLvlLbl val="0"/>
      </c:catAx>
      <c:valAx>
        <c:axId val="28461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2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2017-2018</a:t>
            </a:r>
            <a:r>
              <a:rPr lang="en-US" baseline="0"/>
              <a:t> Öğretim Yılı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'2017-2018'!$B$2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'2017-2018'!$A$3:$A$9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'2017-2018'!$B$3:$B$9</c:f>
              <c:numCache>
                <c:formatCode>General</c:formatCode>
                <c:ptCount val="7"/>
                <c:pt idx="0">
                  <c:v>203.0</c:v>
                </c:pt>
                <c:pt idx="1">
                  <c:v>156.0</c:v>
                </c:pt>
                <c:pt idx="2">
                  <c:v>26.0</c:v>
                </c:pt>
                <c:pt idx="3">
                  <c:v>21.0</c:v>
                </c:pt>
                <c:pt idx="4">
                  <c:v>24.0</c:v>
                </c:pt>
                <c:pt idx="5">
                  <c:v>24.0</c:v>
                </c:pt>
                <c:pt idx="6">
                  <c:v>227.0</c:v>
                </c:pt>
              </c:numCache>
            </c:numRef>
          </c:val>
        </c:ser>
        <c:ser>
          <c:idx val="1"/>
          <c:order val="1"/>
          <c:tx>
            <c:strRef>
              <c:f>'2017-2018'!$C$2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'2017-2018'!$A$3:$A$9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'2017-2018'!$C$3:$C$9</c:f>
              <c:numCache>
                <c:formatCode>General</c:formatCode>
                <c:ptCount val="7"/>
                <c:pt idx="0">
                  <c:v>79.0</c:v>
                </c:pt>
                <c:pt idx="1">
                  <c:v>58.0</c:v>
                </c:pt>
                <c:pt idx="2">
                  <c:v>11.0</c:v>
                </c:pt>
                <c:pt idx="3">
                  <c:v>10.0</c:v>
                </c:pt>
                <c:pt idx="4">
                  <c:v>8.0</c:v>
                </c:pt>
                <c:pt idx="5">
                  <c:v>8.0</c:v>
                </c:pt>
                <c:pt idx="6">
                  <c:v>87.0</c:v>
                </c:pt>
              </c:numCache>
            </c:numRef>
          </c:val>
        </c:ser>
        <c:ser>
          <c:idx val="2"/>
          <c:order val="2"/>
          <c:tx>
            <c:strRef>
              <c:f>'2017-2018'!$D$2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'2017-2018'!$A$3:$A$9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'2017-2018'!$D$3:$D$9</c:f>
              <c:numCache>
                <c:formatCode>General</c:formatCode>
                <c:ptCount val="7"/>
                <c:pt idx="0">
                  <c:v>282.0</c:v>
                </c:pt>
                <c:pt idx="1">
                  <c:v>214.0</c:v>
                </c:pt>
                <c:pt idx="2">
                  <c:v>37.0</c:v>
                </c:pt>
                <c:pt idx="3">
                  <c:v>31.0</c:v>
                </c:pt>
                <c:pt idx="4">
                  <c:v>32.0</c:v>
                </c:pt>
                <c:pt idx="5">
                  <c:v>32.0</c:v>
                </c:pt>
                <c:pt idx="6">
                  <c:v>314.0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751600"/>
        <c:axId val="374617792"/>
      </c:barChart>
      <c:catAx>
        <c:axId val="35175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17792"/>
        <c:crosses val="autoZero"/>
        <c:auto val="1"/>
        <c:lblAlgn val="ctr"/>
        <c:lblOffset val="100"/>
        <c:noMultiLvlLbl val="0"/>
      </c:catAx>
      <c:valAx>
        <c:axId val="37461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5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2018-2019</a:t>
            </a:r>
            <a:r>
              <a:rPr lang="en-US" baseline="0"/>
              <a:t> Öğretim Yılı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'2018-2019'!$B$2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'2018-2019'!$A$3:$A$9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'2018-2019'!$B$3:$B$9</c:f>
              <c:numCache>
                <c:formatCode>General</c:formatCode>
                <c:ptCount val="7"/>
                <c:pt idx="0">
                  <c:v>214.0</c:v>
                </c:pt>
                <c:pt idx="1">
                  <c:v>158.0</c:v>
                </c:pt>
                <c:pt idx="2">
                  <c:v>36.0</c:v>
                </c:pt>
                <c:pt idx="3">
                  <c:v>20.0</c:v>
                </c:pt>
                <c:pt idx="4">
                  <c:v>26.0</c:v>
                </c:pt>
                <c:pt idx="5">
                  <c:v>26.0</c:v>
                </c:pt>
                <c:pt idx="6">
                  <c:v>240.0</c:v>
                </c:pt>
              </c:numCache>
            </c:numRef>
          </c:val>
        </c:ser>
        <c:ser>
          <c:idx val="1"/>
          <c:order val="1"/>
          <c:tx>
            <c:strRef>
              <c:f>'2018-2019'!$C$2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'2018-2019'!$A$3:$A$9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'2018-2019'!$C$3:$C$9</c:f>
              <c:numCache>
                <c:formatCode>General</c:formatCode>
                <c:ptCount val="7"/>
                <c:pt idx="0">
                  <c:v>76.0</c:v>
                </c:pt>
                <c:pt idx="1">
                  <c:v>59.0</c:v>
                </c:pt>
                <c:pt idx="2">
                  <c:v>11.0</c:v>
                </c:pt>
                <c:pt idx="3">
                  <c:v>6.0</c:v>
                </c:pt>
                <c:pt idx="4">
                  <c:v>10.0</c:v>
                </c:pt>
                <c:pt idx="5">
                  <c:v>10.0</c:v>
                </c:pt>
                <c:pt idx="6">
                  <c:v>86.0</c:v>
                </c:pt>
              </c:numCache>
            </c:numRef>
          </c:val>
        </c:ser>
        <c:ser>
          <c:idx val="2"/>
          <c:order val="2"/>
          <c:tx>
            <c:strRef>
              <c:f>'2018-2019'!$D$2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'2018-2019'!$A$3:$A$9</c:f>
              <c:strCache>
                <c:ptCount val="7"/>
                <c:pt idx="0">
                  <c:v>YÜKSEK LİSANS</c:v>
                </c:pt>
                <c:pt idx="1">
                  <c:v>Normal</c:v>
                </c:pt>
                <c:pt idx="2">
                  <c:v>İkinci</c:v>
                </c:pt>
                <c:pt idx="3">
                  <c:v>Uzaktan</c:v>
                </c:pt>
                <c:pt idx="4">
                  <c:v>DOKTORA</c:v>
                </c:pt>
                <c:pt idx="5">
                  <c:v>Normal</c:v>
                </c:pt>
                <c:pt idx="6">
                  <c:v>TOPLAM</c:v>
                </c:pt>
              </c:strCache>
            </c:strRef>
          </c:cat>
          <c:val>
            <c:numRef>
              <c:f>'2018-2019'!$D$3:$D$9</c:f>
              <c:numCache>
                <c:formatCode>General</c:formatCode>
                <c:ptCount val="7"/>
                <c:pt idx="0">
                  <c:v>290.0</c:v>
                </c:pt>
                <c:pt idx="1">
                  <c:v>217.0</c:v>
                </c:pt>
                <c:pt idx="2">
                  <c:v>47.0</c:v>
                </c:pt>
                <c:pt idx="3">
                  <c:v>26.0</c:v>
                </c:pt>
                <c:pt idx="4">
                  <c:v>36.0</c:v>
                </c:pt>
                <c:pt idx="5">
                  <c:v>36.0</c:v>
                </c:pt>
                <c:pt idx="6">
                  <c:v>326.0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0848"/>
        <c:axId val="395954512"/>
      </c:barChart>
      <c:catAx>
        <c:axId val="3718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54512"/>
        <c:crosses val="autoZero"/>
        <c:auto val="1"/>
        <c:lblAlgn val="ctr"/>
        <c:lblOffset val="100"/>
        <c:noMultiLvlLbl val="0"/>
      </c:catAx>
      <c:valAx>
        <c:axId val="39595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8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Lisansüstü</a:t>
            </a:r>
            <a:r>
              <a:rPr lang="en-US" b="1" baseline="0" dirty="0"/>
              <a:t> </a:t>
            </a:r>
            <a:r>
              <a:rPr lang="en-US" b="1" baseline="0" dirty="0" err="1"/>
              <a:t>Eğitim</a:t>
            </a:r>
            <a:r>
              <a:rPr lang="en-US" b="1" baseline="0" dirty="0"/>
              <a:t> </a:t>
            </a:r>
            <a:r>
              <a:rPr lang="en-US" b="1" baseline="0" dirty="0" err="1"/>
              <a:t>Oranları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'2018-2019'!$D$42:$D$44</c:f>
              <c:strCache>
                <c:ptCount val="3"/>
                <c:pt idx="0">
                  <c:v>USA</c:v>
                </c:pt>
                <c:pt idx="1">
                  <c:v>UK</c:v>
                </c:pt>
                <c:pt idx="2">
                  <c:v>Türkiye</c:v>
                </c:pt>
              </c:strCache>
            </c:strRef>
          </c:cat>
          <c:val>
            <c:numRef>
              <c:f>'2018-2019'!$E$42:$E$44</c:f>
              <c:numCache>
                <c:formatCode>General</c:formatCode>
                <c:ptCount val="3"/>
                <c:pt idx="0">
                  <c:v>5.7</c:v>
                </c:pt>
                <c:pt idx="1">
                  <c:v>7.2</c:v>
                </c:pt>
                <c:pt idx="2">
                  <c:v>0.0006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780320"/>
        <c:axId val="-57171440"/>
      </c:barChart>
      <c:catAx>
        <c:axId val="3687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171440"/>
        <c:crosses val="autoZero"/>
        <c:auto val="1"/>
        <c:lblAlgn val="ctr"/>
        <c:lblOffset val="100"/>
        <c:noMultiLvlLbl val="0"/>
      </c:catAx>
      <c:valAx>
        <c:axId val="-5717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0.17789</cdr:x>
      <cdr:y>0.92716</cdr:y>
    </cdr:from>
    <cdr:to>
      <cdr:x>0.9388</cdr:x>
      <cdr:y>0.98139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1774" y="4034399"/>
          <a:ext cx="3942735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smtClean="0"/>
            <a:t>2016	                    2017                                        2018</a:t>
          </a:r>
          <a:endParaRPr lang="en-US" sz="1100"/>
        </a:p>
      </cdr:txBody>
    </cdr:sp>
  </cdr:relSizeAnchor>
  <cdr:relSizeAnchor xmlns:cdr="http://schemas.openxmlformats.org/drawingml/2006/chartDrawing">
    <cdr:from>
      <cdr:x>0.19687</cdr:x>
      <cdr:y>0.86615</cdr:y>
    </cdr:from>
    <cdr:to>
      <cdr:x>0.83254</cdr:x>
      <cdr:y>0.90231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0097" y="3768930"/>
          <a:ext cx="3293806" cy="157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0.18169</cdr:x>
      <cdr:y>0.87293</cdr:y>
    </cdr:from>
    <cdr:to>
      <cdr:x>0.85911</cdr:x>
      <cdr:y>0.91587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1439" y="3798427"/>
          <a:ext cx="3510116" cy="1868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76F3-F0A8-A144-B9A0-E753FB57CDCD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D0C66-CFFA-8C4E-AD01-538A52771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0C66-CFFA-8C4E-AD01-538A52771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DE20-4C63-4C47-81E9-D8F1CCAD137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92CE-1AB2-5E49-B948-A91A89B4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statistik.yok.gov.tr/" TargetMode="External"/><Relationship Id="rId4" Type="http://schemas.openxmlformats.org/officeDocument/2006/relationships/hyperlink" Target="https://www.osym.gov.tr/" TargetMode="External"/><Relationship Id="rId5" Type="http://schemas.openxmlformats.org/officeDocument/2006/relationships/hyperlink" Target="https://www.hesa.ac.uk/news/11-01-2018/sfr247-higher-education-student-statistics/numbers" TargetMode="External"/><Relationship Id="rId6" Type="http://schemas.openxmlformats.org/officeDocument/2006/relationships/hyperlink" Target="https://www.census.gov/data/tables/2018/demo/education-attainment/cps-detailed-tables.html" TargetMode="External"/><Relationship Id="rId7" Type="http://schemas.openxmlformats.org/officeDocument/2006/relationships/hyperlink" Target="https://tezsizyl.anadolu.edu.tr/tezsizyl-katalo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sabilityisnatural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5" y="2409686"/>
            <a:ext cx="11290851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/>
            </a:r>
            <a:b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</a:br>
            <a:r>
              <a:rPr lang="tr-TR" b="1" dirty="0">
                <a:latin typeface="Gill Sans MT Pro Medium" charset="0"/>
                <a:ea typeface="Gill Sans MT Pro Medium" charset="0"/>
                <a:cs typeface="Gill Sans MT Pro Medium" charset="0"/>
              </a:rPr>
              <a:t/>
            </a:r>
            <a:br>
              <a:rPr lang="tr-TR" b="1" dirty="0">
                <a:latin typeface="Gill Sans MT Pro Medium" charset="0"/>
                <a:ea typeface="Gill Sans MT Pro Medium" charset="0"/>
                <a:cs typeface="Gill Sans MT Pro Medium" charset="0"/>
              </a:rPr>
            </a:br>
            <a: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/>
            </a:r>
            <a:b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</a:br>
            <a: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b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</a:br>
            <a:r>
              <a:rPr lang="tr-TR" b="1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“Lisansüstü Programlar”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60" y="5932947"/>
            <a:ext cx="9144000" cy="460513"/>
          </a:xfrm>
        </p:spPr>
        <p:txBody>
          <a:bodyPr/>
          <a:lstStyle/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Doç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. Dr. Mehmet YANARDAĞ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26" y="0"/>
            <a:ext cx="3206474" cy="813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76859"/>
            <a:ext cx="2295387" cy="7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Anadolu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Üniversitesi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Öğretim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Tezsiz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Yüksek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Lisans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Programları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0" y="2754405"/>
            <a:ext cx="6017597" cy="24937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2754404"/>
            <a:ext cx="5181600" cy="2493779"/>
          </a:xfrm>
        </p:spPr>
      </p:pic>
      <p:sp>
        <p:nvSpPr>
          <p:cNvPr id="7" name="Rectangle 6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4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287"/>
            <a:ext cx="10515600" cy="10113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Anadolu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Üniversitesi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Öğretim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Tezsiz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Yüksek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Lisans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Programları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710" y="2742621"/>
            <a:ext cx="4992329" cy="3982644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Kurumsal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İletişim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Bankacılık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Finans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İşletme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Yönetimi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Lojistik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Yönetimi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Pazarlama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Yönetimi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Konaklama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İşletmeciliği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Türk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Dili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Edebiyatı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Görsel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İletişim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Tasarımı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Ölçme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Veri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Analitiği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sz="2000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Öğretim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2621"/>
            <a:ext cx="5181600" cy="402745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Teknolojileri</a:t>
            </a:r>
            <a:endParaRPr lang="en-US" sz="2000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Yönetimi</a:t>
            </a:r>
            <a:endParaRPr lang="en-US" sz="2000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Matematik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Eğitimi</a:t>
            </a:r>
            <a:endParaRPr lang="en-US" sz="2000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Karekter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Değer</a:t>
            </a:r>
            <a:r>
              <a:rPr lang="en-US" sz="2000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sz="2000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Eğitimi</a:t>
            </a:r>
            <a:endParaRPr lang="en-US" sz="2000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2116711"/>
            <a:ext cx="2592030" cy="495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6711"/>
            <a:ext cx="2271253" cy="522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4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Adayların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Düşünceleri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Tezli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tezsiz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yüksek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maliyetleri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yüksek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”</a:t>
            </a: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masrafları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için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kolaylık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sağlanmalı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”</a:t>
            </a: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eğitimle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yüksek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yapmak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istiyorum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,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fakat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fazla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bölüm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alternatifi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yok”</a:t>
            </a:r>
          </a:p>
          <a:p>
            <a:pPr lvl="0"/>
            <a:r>
              <a:rPr lang="tr-TR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“Tezsiz </a:t>
            </a:r>
            <a:r>
              <a:rPr lang="tr-TR" dirty="0">
                <a:latin typeface="Gill Sans MT Pro Medium" charset="0"/>
                <a:ea typeface="Gill Sans MT Pro Medium" charset="0"/>
                <a:cs typeface="Gill Sans MT Pro Medium" charset="0"/>
              </a:rPr>
              <a:t>yüksek lisanslar için de ALES kaldırılmış, ama henüz uygulamaya geçilmemiş </a:t>
            </a:r>
            <a:r>
              <a:rPr lang="tr-TR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galiba”</a:t>
            </a:r>
          </a:p>
          <a:p>
            <a:r>
              <a:rPr lang="tr-TR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“Eğitime </a:t>
            </a:r>
            <a:r>
              <a:rPr lang="tr-TR" dirty="0">
                <a:latin typeface="Gill Sans MT Pro Medium" charset="0"/>
                <a:ea typeface="Gill Sans MT Pro Medium" charset="0"/>
                <a:cs typeface="Gill Sans MT Pro Medium" charset="0"/>
              </a:rPr>
              <a:t>önem veren çok arkadaşımız var ama imkan olmayınca, istekler de hep arka plana atılıyor sanırım, ben şu an çalışmıyorum ama çalışsam yüksek lisans eğitimiyle ilgili çok farklı düşüncelerim var ve </a:t>
            </a:r>
            <a:r>
              <a:rPr lang="tr-TR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yapacağım”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/>
          <a:lstStyle/>
          <a:p>
            <a:pPr algn="ctr"/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Yapılması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gerekenler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0125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veren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enstitülerin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web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sitelerinde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erişilebilirliğe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ilişkin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bilgilerin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yer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alması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Özel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gereksinimi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olan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başvuru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yapmak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isteyen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adaylar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için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ek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kontenjan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fırsatlarının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sunulması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dayalı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programların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yaygınlaştırılması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Çalışmayan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hakkı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elde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eden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öğrencilere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burs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imkanı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sağlanması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uyarlama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derslerin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erişilebilirliği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konularında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akademik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danışmanlığa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atanan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öğretim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üyelerine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oryantasyon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verilmesi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Ders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takibi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,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sınavlar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öğrenci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verimliliğini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arttırmak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üzere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güncel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yazılım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programların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temini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Engelli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öğrencilere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ilişkin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,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çalışma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ve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sosyal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güvenlik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istatistiklerinin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farklı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demoğrafik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özellikleri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kapsayacak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şekilde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kayıt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altına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alınması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0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Kaynakça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World Health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Organisation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. 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(2007).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International Classification of Functioning Disability and Health for Children and Youth (ICF-CY). Geneva: World Health Organization.</a:t>
            </a:r>
          </a:p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World Health </a:t>
            </a:r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Organisation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. 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(2001).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International Classification of Functioning Disability and Health (ICF). Geneva: World Health Organization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.</a:t>
            </a: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Snow, K. (2008). Mainstreaming, integration, inclusion. Is there a difference? 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2"/>
              </a:rPr>
              <a:t>www.disabilityisnatural.com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3"/>
              </a:rPr>
              <a:t>https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  <a:hlinkClick r:id="rId3"/>
              </a:rPr>
              <a:t>://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3"/>
              </a:rPr>
              <a:t>istatistik.yok.gov.tr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  <a:hlinkClick r:id="rId4"/>
              </a:rPr>
              <a:t>https://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4"/>
              </a:rPr>
              <a:t>www.osym.gov.tr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  <a:hlinkClick r:id="rId5"/>
              </a:rPr>
              <a:t>https://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5"/>
              </a:rPr>
              <a:t>www.hesa.ac.uk/news/11-01-2018/sfr247-higher-education-student-statistics/numbers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  <a:hlinkClick r:id="rId6"/>
              </a:rPr>
              <a:t>https://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  <a:hlinkClick r:id="rId6"/>
              </a:rPr>
              <a:t>www.census.gov/data/tables/2018/demo/education-attainment/cps-detailed-tables.html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  <a:hlinkClick r:id="rId7"/>
              </a:rPr>
              <a:t>https://tezsizyl.anadolu.edu.tr/tezsizyl-katalog.pdf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İçerik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5442"/>
            <a:ext cx="5788742" cy="4351338"/>
          </a:xfrm>
        </p:spPr>
        <p:txBody>
          <a:bodyPr/>
          <a:lstStyle/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Güncel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yaklaşımlar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(ICF)</a:t>
            </a: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planlaması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>
                <a:latin typeface="Gill Sans MT Pro Medium" charset="0"/>
                <a:ea typeface="Gill Sans MT Pro Medium" charset="0"/>
                <a:cs typeface="Gill Sans MT Pro Medium" charset="0"/>
              </a:rPr>
              <a:t>L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başvuru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Türkiye’de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profili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 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Gelişmiş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ülkelerde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durum</a:t>
            </a: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Uzaktan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dayalı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programlar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Adayların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düşünceleri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Yapılması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gerekenler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81" y="1995442"/>
            <a:ext cx="2363310" cy="3353306"/>
          </a:xfrm>
        </p:spPr>
      </p:pic>
      <p:sp>
        <p:nvSpPr>
          <p:cNvPr id="10" name="Rectangle 9"/>
          <p:cNvSpPr/>
          <p:nvPr/>
        </p:nvSpPr>
        <p:spPr>
          <a:xfrm>
            <a:off x="4893587" y="6513034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0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767956"/>
          </a:xfrm>
        </p:spPr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Güncel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Yaklaşımlar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(ICF)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35132" y="4918800"/>
            <a:ext cx="4715691" cy="1847760"/>
          </a:xfrm>
          <a:prstGeom prst="cloudCallout">
            <a:avLst>
              <a:gd name="adj1" fmla="val 27791"/>
              <a:gd name="adj2" fmla="val -779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tr-TR" sz="1050" dirty="0" smtClean="0">
                <a:solidFill>
                  <a:srgbClr val="0070C0"/>
                </a:solidFill>
              </a:rPr>
              <a:t>Ürünler ve teknoloji</a:t>
            </a:r>
          </a:p>
          <a:p>
            <a:pPr marL="171450" indent="-171450">
              <a:buFont typeface="Arial" charset="0"/>
              <a:buChar char="•"/>
            </a:pPr>
            <a:r>
              <a:rPr lang="tr-TR" sz="1050" dirty="0" smtClean="0">
                <a:solidFill>
                  <a:srgbClr val="0070C0"/>
                </a:solidFill>
              </a:rPr>
              <a:t>Doğal çevre ve çevrede insan yapımı değişiklikler</a:t>
            </a:r>
          </a:p>
          <a:p>
            <a:pPr marL="171450" indent="-171450">
              <a:buFont typeface="Arial" charset="0"/>
              <a:buChar char="•"/>
            </a:pPr>
            <a:r>
              <a:rPr lang="tr-TR" sz="1050" dirty="0" smtClean="0">
                <a:solidFill>
                  <a:srgbClr val="0070C0"/>
                </a:solidFill>
              </a:rPr>
              <a:t>Destekler ve ilişkiler</a:t>
            </a:r>
          </a:p>
          <a:p>
            <a:pPr marL="171450" indent="-171450">
              <a:buFont typeface="Arial" charset="0"/>
              <a:buChar char="•"/>
            </a:pPr>
            <a:r>
              <a:rPr lang="tr-TR" sz="1050" dirty="0" smtClean="0">
                <a:solidFill>
                  <a:srgbClr val="0070C0"/>
                </a:solidFill>
              </a:rPr>
              <a:t>Tutumlar</a:t>
            </a:r>
          </a:p>
          <a:p>
            <a:pPr marL="171450" indent="-171450">
              <a:buFont typeface="Arial" charset="0"/>
              <a:buChar char="•"/>
            </a:pPr>
            <a:r>
              <a:rPr lang="tr-TR" sz="1050" dirty="0" smtClean="0">
                <a:solidFill>
                  <a:srgbClr val="0070C0"/>
                </a:solidFill>
              </a:rPr>
              <a:t>Hizmetler, sistemler ve politikalar</a:t>
            </a:r>
            <a:endParaRPr lang="tr-TR" sz="1050" dirty="0">
              <a:solidFill>
                <a:srgbClr val="0070C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637416" y="4562324"/>
            <a:ext cx="4249783" cy="2204235"/>
          </a:xfrm>
          <a:prstGeom prst="cloudCallout">
            <a:avLst>
              <a:gd name="adj1" fmla="val -156381"/>
              <a:gd name="adj2" fmla="val 23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</a:rPr>
              <a:t>Eğitim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ve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öğretim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hizmetleri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sistemleri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ve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politikaları</a:t>
            </a:r>
            <a:r>
              <a:rPr lang="en-US" sz="1600" dirty="0" smtClean="0">
                <a:solidFill>
                  <a:srgbClr val="0070C0"/>
                </a:solidFill>
              </a:rPr>
              <a:t> (e585)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87" y="1162594"/>
            <a:ext cx="5430985" cy="3174274"/>
          </a:xfrm>
        </p:spPr>
      </p:pic>
      <p:sp>
        <p:nvSpPr>
          <p:cNvPr id="6" name="Rectangle 5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2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Planlaması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921"/>
            <a:ext cx="3479800" cy="3111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9" y="2486921"/>
            <a:ext cx="3238500" cy="3035300"/>
          </a:xfrm>
        </p:spPr>
      </p:pic>
      <p:sp>
        <p:nvSpPr>
          <p:cNvPr id="3" name="TextBox 2"/>
          <p:cNvSpPr txBox="1"/>
          <p:nvPr/>
        </p:nvSpPr>
        <p:spPr>
          <a:xfrm>
            <a:off x="3479800" y="3204352"/>
            <a:ext cx="5399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Normal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çevrede</a:t>
            </a:r>
            <a:r>
              <a:rPr lang="en-US" sz="1600" dirty="0" smtClean="0"/>
              <a:t> mi?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Barınma</a:t>
            </a:r>
            <a:r>
              <a:rPr lang="en-US" sz="1600" dirty="0" smtClean="0"/>
              <a:t>, </a:t>
            </a:r>
            <a:r>
              <a:rPr lang="en-US" sz="1600" dirty="0" err="1" smtClean="0"/>
              <a:t>yardımcı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teknoloji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diğer</a:t>
            </a:r>
            <a:r>
              <a:rPr lang="en-US" sz="1600" dirty="0" smtClean="0"/>
              <a:t> </a:t>
            </a:r>
            <a:r>
              <a:rPr lang="en-US" sz="1600" dirty="0" err="1" smtClean="0"/>
              <a:t>destekler</a:t>
            </a:r>
            <a:r>
              <a:rPr lang="en-US" sz="1600" dirty="0" smtClean="0"/>
              <a:t> </a:t>
            </a:r>
            <a:r>
              <a:rPr lang="en-US" sz="1600" dirty="0" err="1" smtClean="0"/>
              <a:t>eğitime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katılımını</a:t>
            </a:r>
            <a:r>
              <a:rPr lang="en-US" sz="1600" dirty="0" smtClean="0"/>
              <a:t> </a:t>
            </a:r>
            <a:r>
              <a:rPr lang="en-US" sz="1600" dirty="0" err="1" smtClean="0"/>
              <a:t>sağlamakta</a:t>
            </a:r>
            <a:r>
              <a:rPr lang="en-US" sz="1600" dirty="0" smtClean="0"/>
              <a:t> </a:t>
            </a:r>
            <a:r>
              <a:rPr lang="en-US" sz="1600" dirty="0" err="1" smtClean="0"/>
              <a:t>mı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Aidiyet</a:t>
            </a:r>
            <a:r>
              <a:rPr lang="en-US" sz="1600" dirty="0" smtClean="0"/>
              <a:t> </a:t>
            </a:r>
            <a:r>
              <a:rPr lang="en-US" sz="1600" dirty="0" err="1" smtClean="0"/>
              <a:t>hissi</a:t>
            </a:r>
            <a:r>
              <a:rPr lang="en-US" sz="1600" dirty="0" smtClean="0"/>
              <a:t> </a:t>
            </a:r>
            <a:r>
              <a:rPr lang="en-US" sz="1600" dirty="0" err="1" smtClean="0"/>
              <a:t>taşımakta</a:t>
            </a:r>
            <a:r>
              <a:rPr lang="en-US" sz="1600" dirty="0" smtClean="0"/>
              <a:t> </a:t>
            </a:r>
            <a:r>
              <a:rPr lang="en-US" sz="1600" dirty="0" err="1" smtClean="0"/>
              <a:t>mı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Diğerleri</a:t>
            </a:r>
            <a:r>
              <a:rPr lang="en-US" sz="1600" dirty="0" smtClean="0"/>
              <a:t> </a:t>
            </a:r>
            <a:r>
              <a:rPr lang="en-US" sz="1600" dirty="0" err="1" smtClean="0"/>
              <a:t>tarafından</a:t>
            </a:r>
            <a:r>
              <a:rPr lang="en-US" sz="1600" dirty="0" smtClean="0"/>
              <a:t> </a:t>
            </a:r>
            <a:r>
              <a:rPr lang="en-US" sz="1600" dirty="0" err="1" smtClean="0"/>
              <a:t>grubun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üyesi</a:t>
            </a:r>
            <a:r>
              <a:rPr lang="en-US" sz="1600" dirty="0" smtClean="0"/>
              <a:t> </a:t>
            </a:r>
            <a:r>
              <a:rPr lang="en-US" sz="1600" dirty="0" err="1" smtClean="0"/>
              <a:t>olarak</a:t>
            </a:r>
            <a:r>
              <a:rPr lang="en-US" sz="1600" dirty="0" smtClean="0"/>
              <a:t> </a:t>
            </a:r>
            <a:r>
              <a:rPr lang="en-US" sz="1600" dirty="0" err="1" smtClean="0"/>
              <a:t>görülmekte</a:t>
            </a:r>
            <a:r>
              <a:rPr lang="en-US" sz="1600" dirty="0" smtClean="0"/>
              <a:t> mi?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3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Türkiye’de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Başvuru</a:t>
            </a:r>
            <a:endParaRPr lang="en-US" dirty="0"/>
          </a:p>
        </p:txBody>
      </p:sp>
      <p:graphicFrame>
        <p:nvGraphicFramePr>
          <p:cNvPr id="5" name="Content Placeholder 4" title="20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9490445"/>
              </p:ext>
            </p:extLst>
          </p:nvPr>
        </p:nvGraphicFramePr>
        <p:xfrm>
          <a:off x="658761" y="1690688"/>
          <a:ext cx="5034116" cy="435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517145"/>
              </p:ext>
            </p:extLst>
          </p:nvPr>
        </p:nvGraphicFramePr>
        <p:xfrm>
          <a:off x="6381136" y="1690688"/>
          <a:ext cx="5270091" cy="404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4529" y="5486400"/>
            <a:ext cx="3608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54529" y="5737637"/>
            <a:ext cx="3830512" cy="2361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smtClean="0"/>
              <a:t>2016	                    2017                                        2018</a:t>
            </a:r>
            <a:endParaRPr lang="en-US" sz="1100"/>
          </a:p>
        </p:txBody>
      </p:sp>
      <p:sp>
        <p:nvSpPr>
          <p:cNvPr id="9" name="Rectangle 8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Yurtdışında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Başvuru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Graduate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Record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Exemination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(GRE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)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Test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of English as a 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Foreign </a:t>
            </a:r>
            <a:r>
              <a:rPr lang="en-US" dirty="0">
                <a:latin typeface="Gill Sans MT Pro Medium" charset="0"/>
                <a:ea typeface="Gill Sans MT Pro Medium" charset="0"/>
                <a:cs typeface="Gill Sans MT Pro Medium" charset="0"/>
              </a:rPr>
              <a:t>Language (TOEFL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)</a:t>
            </a: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Okuyucu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Yazıcı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süre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(% 100)</a:t>
            </a:r>
          </a:p>
          <a:p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Büyük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punto</a:t>
            </a:r>
            <a:endParaRPr lang="en-US" dirty="0" smtClean="0">
              <a:latin typeface="Gill Sans MT Pro Medium" charset="0"/>
              <a:ea typeface="Gill Sans MT Pro Medium" charset="0"/>
              <a:cs typeface="Gill Sans MT Pro Medium" charset="0"/>
            </a:endParaRPr>
          </a:p>
          <a:p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Braille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kopya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(GRE)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2" y="1825625"/>
            <a:ext cx="3440842" cy="4155933"/>
          </a:xfrm>
        </p:spPr>
      </p:pic>
      <p:sp>
        <p:nvSpPr>
          <p:cNvPr id="6" name="Rectangle 5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Türkiye’de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Profili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 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6170"/>
              </p:ext>
            </p:extLst>
          </p:nvPr>
        </p:nvGraphicFramePr>
        <p:xfrm>
          <a:off x="7014387" y="2704562"/>
          <a:ext cx="4898571" cy="301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" y="2847703"/>
            <a:ext cx="6513449" cy="2828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039" y="6220372"/>
            <a:ext cx="61943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99940" y="6235723"/>
            <a:ext cx="72746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% 0.6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893587" y="6589704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2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Türkiye’de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Profili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 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68846"/>
              </p:ext>
            </p:extLst>
          </p:nvPr>
        </p:nvGraphicFramePr>
        <p:xfrm>
          <a:off x="296454" y="2338251"/>
          <a:ext cx="5895340" cy="329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72442"/>
              </p:ext>
            </p:extLst>
          </p:nvPr>
        </p:nvGraphicFramePr>
        <p:xfrm>
          <a:off x="6531429" y="2338251"/>
          <a:ext cx="5329645" cy="329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7589" y="2730320"/>
            <a:ext cx="56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314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297348" y="2730320"/>
            <a:ext cx="56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326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893587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Lisansüstü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Eğitime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  <a:r>
              <a:rPr lang="en-US" dirty="0" err="1" smtClean="0">
                <a:latin typeface="Gill Sans MT Pro Medium" charset="0"/>
                <a:ea typeface="Gill Sans MT Pro Medium" charset="0"/>
                <a:cs typeface="Gill Sans MT Pro Medium" charset="0"/>
              </a:rPr>
              <a:t>Katılım</a:t>
            </a:r>
            <a:r>
              <a:rPr lang="en-US" dirty="0" smtClean="0">
                <a:latin typeface="Gill Sans MT Pro Medium" charset="0"/>
                <a:ea typeface="Gill Sans MT Pro Medium" charset="0"/>
                <a:cs typeface="Gill Sans MT Pro Medium" charset="0"/>
              </a:rPr>
              <a:t>  </a:t>
            </a:r>
            <a:endParaRPr lang="en-US" dirty="0">
              <a:latin typeface="Gill Sans MT Pro Medium" charset="0"/>
              <a:ea typeface="Gill Sans MT Pro Medium" charset="0"/>
              <a:cs typeface="Gill Sans MT Pro Medium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558040"/>
              </p:ext>
            </p:extLst>
          </p:nvPr>
        </p:nvGraphicFramePr>
        <p:xfrm>
          <a:off x="3428999" y="2175385"/>
          <a:ext cx="5334001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893586" y="6581001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Yükseköğretimde Engelsiz Ufuklar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 Pro Medium" charset="0"/>
                <a:ea typeface="Gill Sans MT Pro Medium" charset="0"/>
                <a:cs typeface="Gill Sans MT Pro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7074A6F4F905C43B1930F27AACA37A7" ma:contentTypeVersion="2" ma:contentTypeDescription="Yeni belge oluşturun." ma:contentTypeScope="" ma:versionID="18090df987336cb93a76ebb395a1d7b9">
  <xsd:schema xmlns:xsd="http://www.w3.org/2001/XMLSchema" xmlns:xs="http://www.w3.org/2001/XMLSchema" xmlns:p="http://schemas.microsoft.com/office/2006/metadata/properties" xmlns:ns1="http://schemas.microsoft.com/sharepoint/v3" xmlns:ns2="2c6c339a-2d5e-47fc-b832-3cadf2d345be" targetNamespace="http://schemas.microsoft.com/office/2006/metadata/properties" ma:root="true" ma:fieldsID="a271d0c95e77cb690d9623d76cfff86f" ns1:_="" ns2:_="">
    <xsd:import namespace="http://schemas.microsoft.com/sharepoint/v3"/>
    <xsd:import namespace="2c6c339a-2d5e-47fc-b832-3cadf2d345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339a-2d5e-47fc-b832-3cadf2d34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C35892-82E7-4595-930A-7B9B1315C317}"/>
</file>

<file path=customXml/itemProps2.xml><?xml version="1.0" encoding="utf-8"?>
<ds:datastoreItem xmlns:ds="http://schemas.openxmlformats.org/officeDocument/2006/customXml" ds:itemID="{0991E4AF-6A3A-49E5-9B9F-FFD5ABC7BBBC}"/>
</file>

<file path=customXml/itemProps3.xml><?xml version="1.0" encoding="utf-8"?>
<ds:datastoreItem xmlns:ds="http://schemas.openxmlformats.org/officeDocument/2006/customXml" ds:itemID="{51FF3FC1-5F43-49BE-9E87-4203F81D85D0}"/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532</Words>
  <Application>Microsoft Macintosh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Gill Sans MT Pro Medium</vt:lpstr>
      <vt:lpstr>Arial</vt:lpstr>
      <vt:lpstr>Office Theme</vt:lpstr>
      <vt:lpstr>   Yükseköğretimde Engelsiz Ufuklar “Lisansüstü Programlar”</vt:lpstr>
      <vt:lpstr>İçerik</vt:lpstr>
      <vt:lpstr>Güncel Yaklaşımlar (ICF)</vt:lpstr>
      <vt:lpstr>Lisansüstü Eğitim Planlaması</vt:lpstr>
      <vt:lpstr>Türkiye’de Lisansüstü Eğitime Başvuru</vt:lpstr>
      <vt:lpstr>Yurtdışında Lisansüstü Eğitime Başvuru</vt:lpstr>
      <vt:lpstr>Türkiye’de Lisansüstü Eğitim Profili  </vt:lpstr>
      <vt:lpstr>Türkiye’de Lisansüstü Eğitim Profili  </vt:lpstr>
      <vt:lpstr>Lisansüstü Eğitime Katılım  </vt:lpstr>
      <vt:lpstr>Anadolu Üniversitesi Uzaktan Öğretim Tezsiz Yüksek Lisans Programları</vt:lpstr>
      <vt:lpstr>Anadolu Üniversitesi Uzaktan Öğretim Tezsiz Yüksek Lisans Programları</vt:lpstr>
      <vt:lpstr>Adayların Düşünceleri</vt:lpstr>
      <vt:lpstr>Yapılması gerekenler </vt:lpstr>
      <vt:lpstr>Kaynakça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YANARDAĞ</dc:creator>
  <cp:lastModifiedBy>Mehmet YANARDAĞ</cp:lastModifiedBy>
  <cp:revision>73</cp:revision>
  <dcterms:created xsi:type="dcterms:W3CDTF">2019-05-11T22:03:27Z</dcterms:created>
  <dcterms:modified xsi:type="dcterms:W3CDTF">2019-05-14T13:30:01Z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0x01010087074A6F4F905C43B1930F27AACA37A7</vt:lpwstr>
  </property>
</Properties>
</file>